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5"/>
  </p:notesMasterIdLst>
  <p:sldIdLst>
    <p:sldId id="277" r:id="rId5"/>
    <p:sldId id="293" r:id="rId6"/>
    <p:sldId id="283" r:id="rId7"/>
    <p:sldId id="309" r:id="rId8"/>
    <p:sldId id="288" r:id="rId9"/>
    <p:sldId id="311" r:id="rId10"/>
    <p:sldId id="287" r:id="rId11"/>
    <p:sldId id="310" r:id="rId12"/>
    <p:sldId id="291" r:id="rId13"/>
    <p:sldId id="292" r:id="rId14"/>
    <p:sldId id="294" r:id="rId15"/>
    <p:sldId id="303" r:id="rId16"/>
    <p:sldId id="304" r:id="rId17"/>
    <p:sldId id="296" r:id="rId18"/>
    <p:sldId id="307" r:id="rId19"/>
    <p:sldId id="302" r:id="rId20"/>
    <p:sldId id="313" r:id="rId21"/>
    <p:sldId id="312" r:id="rId22"/>
    <p:sldId id="280" r:id="rId23"/>
    <p:sldId id="281" r:id="rId24"/>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7B9444-7554-433B-B41C-4D40A6068065}">
          <p14:sldIdLst>
            <p14:sldId id="277"/>
          </p14:sldIdLst>
        </p14:section>
        <p14:section name="OutSystems" id="{074E54BB-DE9E-4DAC-8B29-56C1684884D7}">
          <p14:sldIdLst>
            <p14:sldId id="293"/>
            <p14:sldId id="283"/>
            <p14:sldId id="309"/>
            <p14:sldId id="288"/>
            <p14:sldId id="311"/>
            <p14:sldId id="287"/>
            <p14:sldId id="310"/>
            <p14:sldId id="291"/>
            <p14:sldId id="292"/>
          </p14:sldIdLst>
        </p14:section>
        <p14:section name="Outsystems Platform" id="{B08B2A1B-C583-4273-B981-1E063E5E0C5F}">
          <p14:sldIdLst>
            <p14:sldId id="294"/>
            <p14:sldId id="303"/>
            <p14:sldId id="304"/>
            <p14:sldId id="296"/>
            <p14:sldId id="307"/>
            <p14:sldId id="302"/>
          </p14:sldIdLst>
        </p14:section>
        <p14:section name="VSTS OutSystems Extension" id="{4EB8E1F1-31A7-48C7-AB9A-7E5431FCA035}">
          <p14:sldIdLst>
            <p14:sldId id="313"/>
          </p14:sldIdLst>
        </p14:section>
        <p14:section name="Summary" id="{960342A4-920B-4C2F-8449-A44892440AB1}">
          <p14:sldIdLst>
            <p14:sldId id="312"/>
          </p14:sldIdLst>
        </p14:section>
        <p14:section name="Others" id="{46100B7C-3D07-44C0-B6ED-066E91DDEB31}">
          <p14:sldIdLst>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4F5"/>
    <a:srgbClr val="DD1F00"/>
    <a:srgbClr val="C4F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0" autoAdjust="0"/>
    <p:restoredTop sz="94660"/>
  </p:normalViewPr>
  <p:slideViewPr>
    <p:cSldViewPr snapToGrid="0">
      <p:cViewPr varScale="1">
        <p:scale>
          <a:sx n="80" d="100"/>
          <a:sy n="80" d="100"/>
        </p:scale>
        <p:origin x="72" y="2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807EB-2BEA-4089-B339-1D5D74BBDFAF}" type="datetimeFigureOut">
              <a:rPr lang="pt-PT" smtClean="0"/>
              <a:t>16/07/2017</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F8C09-3ADD-4120-B57C-BB100C5F3481}" type="slidenum">
              <a:rPr lang="pt-PT" smtClean="0"/>
              <a:t>‹#›</a:t>
            </a:fld>
            <a:endParaRPr lang="pt-PT"/>
          </a:p>
        </p:txBody>
      </p:sp>
    </p:spTree>
    <p:extLst>
      <p:ext uri="{BB962C8B-B14F-4D97-AF65-F5344CB8AC3E}">
        <p14:creationId xmlns:p14="http://schemas.microsoft.com/office/powerpoint/2010/main" val="3638779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Aprox 80% coverage in EPG Territory in Portugal</a:t>
            </a: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endParaRPr lang="pt-PT" dirty="0"/>
          </a:p>
        </p:txBody>
      </p:sp>
      <p:sp>
        <p:nvSpPr>
          <p:cNvPr id="4" name="Slide Number Placeholder 3"/>
          <p:cNvSpPr>
            <a:spLocks noGrp="1"/>
          </p:cNvSpPr>
          <p:nvPr>
            <p:ph type="sldNum" sz="quarter" idx="10"/>
          </p:nvPr>
        </p:nvSpPr>
        <p:spPr/>
        <p:txBody>
          <a:bodyPr/>
          <a:lstStyle/>
          <a:p>
            <a:fld id="{29FF8C09-3ADD-4120-B57C-BB100C5F3481}" type="slidenum">
              <a:rPr lang="pt-PT" smtClean="0"/>
              <a:t>6</a:t>
            </a:fld>
            <a:endParaRPr lang="pt-PT"/>
          </a:p>
        </p:txBody>
      </p:sp>
    </p:spTree>
    <p:extLst>
      <p:ext uri="{BB962C8B-B14F-4D97-AF65-F5344CB8AC3E}">
        <p14:creationId xmlns:p14="http://schemas.microsoft.com/office/powerpoint/2010/main" val="1388752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45B0-30A5-4AF7-AD90-64B20FAEF046}"/>
              </a:ext>
            </a:extLst>
          </p:cNvPr>
          <p:cNvSpPr>
            <a:spLocks noGrp="1"/>
          </p:cNvSpPr>
          <p:nvPr>
            <p:ph type="ctrTitle"/>
          </p:nvPr>
        </p:nvSpPr>
        <p:spPr>
          <a:xfrm>
            <a:off x="469900" y="1122363"/>
            <a:ext cx="4927600" cy="2387600"/>
          </a:xfrm>
        </p:spPr>
        <p:txBody>
          <a:bodyPr anchor="b"/>
          <a:lstStyle>
            <a:lvl1pPr algn="ctr">
              <a:defRPr sz="6000">
                <a:solidFill>
                  <a:schemeClr val="bg1"/>
                </a:solidFill>
              </a:defRPr>
            </a:lvl1pPr>
          </a:lstStyle>
          <a:p>
            <a:r>
              <a:rPr lang="en-US"/>
              <a:t>Click to edit Master title style</a:t>
            </a:r>
            <a:endParaRPr lang="pt-PT"/>
          </a:p>
        </p:txBody>
      </p:sp>
      <p:sp>
        <p:nvSpPr>
          <p:cNvPr id="3" name="Subtitle 2">
            <a:extLst>
              <a:ext uri="{FF2B5EF4-FFF2-40B4-BE49-F238E27FC236}">
                <a16:creationId xmlns:a16="http://schemas.microsoft.com/office/drawing/2014/main" id="{EC7DB7C2-734A-42D2-8943-C0F7CEF501BC}"/>
              </a:ext>
            </a:extLst>
          </p:cNvPr>
          <p:cNvSpPr>
            <a:spLocks noGrp="1"/>
          </p:cNvSpPr>
          <p:nvPr>
            <p:ph type="subTitle" idx="1"/>
          </p:nvPr>
        </p:nvSpPr>
        <p:spPr>
          <a:xfrm>
            <a:off x="469900" y="3811588"/>
            <a:ext cx="49276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20240204-F7A9-40C3-9B65-29F3DF58CBFE}"/>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16/07/2017</a:t>
            </a:fld>
            <a:endParaRPr lang="pt-PT" dirty="0"/>
          </a:p>
        </p:txBody>
      </p:sp>
      <p:sp>
        <p:nvSpPr>
          <p:cNvPr id="5" name="Footer Placeholder 4">
            <a:extLst>
              <a:ext uri="{FF2B5EF4-FFF2-40B4-BE49-F238E27FC236}">
                <a16:creationId xmlns:a16="http://schemas.microsoft.com/office/drawing/2014/main" id="{05DAED28-FB4C-43E1-8A0D-F412BB4A600B}"/>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6" name="Slide Number Placeholder 5">
            <a:extLst>
              <a:ext uri="{FF2B5EF4-FFF2-40B4-BE49-F238E27FC236}">
                <a16:creationId xmlns:a16="http://schemas.microsoft.com/office/drawing/2014/main" id="{67FE70BB-BE83-43DC-AE62-794C9FFD6A96}"/>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882179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3E65B0-18D3-4314-9AB5-863B5B4E73C5}"/>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F1B99B24-6C27-49F7-9A9B-33D6BF85368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224CAFE9-C076-4F9B-90A5-C216C303C26C}"/>
              </a:ext>
            </a:extLst>
          </p:cNvPr>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3">
            <a:extLst>
              <a:ext uri="{FF2B5EF4-FFF2-40B4-BE49-F238E27FC236}">
                <a16:creationId xmlns:a16="http://schemas.microsoft.com/office/drawing/2014/main" id="{D59717C9-61C2-4D55-80C6-6BDF22933A4A}"/>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16/07/2017</a:t>
            </a:fld>
            <a:endParaRPr lang="pt-PT" dirty="0"/>
          </a:p>
        </p:txBody>
      </p:sp>
      <p:sp>
        <p:nvSpPr>
          <p:cNvPr id="8" name="Footer Placeholder 4">
            <a:extLst>
              <a:ext uri="{FF2B5EF4-FFF2-40B4-BE49-F238E27FC236}">
                <a16:creationId xmlns:a16="http://schemas.microsoft.com/office/drawing/2014/main" id="{7CB3C5F7-C82D-4912-A83A-090D4AD8B7ED}"/>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9" name="Slide Number Placeholder 5">
            <a:extLst>
              <a:ext uri="{FF2B5EF4-FFF2-40B4-BE49-F238E27FC236}">
                <a16:creationId xmlns:a16="http://schemas.microsoft.com/office/drawing/2014/main" id="{10997CB0-2745-4FEF-B39C-3665D675110E}"/>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208560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EFB948-1850-4462-9831-C3B66514FD0D}"/>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Vertical Title 1">
            <a:extLst>
              <a:ext uri="{FF2B5EF4-FFF2-40B4-BE49-F238E27FC236}">
                <a16:creationId xmlns:a16="http://schemas.microsoft.com/office/drawing/2014/main" id="{4AECB514-7304-4503-AC75-6B916FFDDC39}"/>
              </a:ext>
            </a:extLst>
          </p:cNvPr>
          <p:cNvSpPr>
            <a:spLocks noGrp="1"/>
          </p:cNvSpPr>
          <p:nvPr>
            <p:ph type="title" orient="vert"/>
          </p:nvPr>
        </p:nvSpPr>
        <p:spPr>
          <a:xfrm>
            <a:off x="8724900" y="365125"/>
            <a:ext cx="2628900" cy="5811838"/>
          </a:xfrm>
        </p:spPr>
        <p:txBody>
          <a:bodyPr vert="eaVert"/>
          <a:lstStyle>
            <a:lvl1pPr>
              <a:defRPr>
                <a:solidFill>
                  <a:schemeClr val="bg1"/>
                </a:solidFill>
              </a:defRPr>
            </a:lvl1p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B0EBDF9E-3AA9-4EEF-BE63-7F84B8E22990}"/>
              </a:ext>
            </a:extLst>
          </p:cNvPr>
          <p:cNvSpPr>
            <a:spLocks noGrp="1"/>
          </p:cNvSpPr>
          <p:nvPr>
            <p:ph type="body" orient="vert" idx="1"/>
          </p:nvPr>
        </p:nvSpPr>
        <p:spPr>
          <a:xfrm>
            <a:off x="838200" y="365125"/>
            <a:ext cx="7734300" cy="58118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3">
            <a:extLst>
              <a:ext uri="{FF2B5EF4-FFF2-40B4-BE49-F238E27FC236}">
                <a16:creationId xmlns:a16="http://schemas.microsoft.com/office/drawing/2014/main" id="{146411D0-BD72-4E93-9494-B95CF18C3F0A}"/>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16/07/2017</a:t>
            </a:fld>
            <a:endParaRPr lang="pt-PT" dirty="0"/>
          </a:p>
        </p:txBody>
      </p:sp>
      <p:sp>
        <p:nvSpPr>
          <p:cNvPr id="8" name="Footer Placeholder 4">
            <a:extLst>
              <a:ext uri="{FF2B5EF4-FFF2-40B4-BE49-F238E27FC236}">
                <a16:creationId xmlns:a16="http://schemas.microsoft.com/office/drawing/2014/main" id="{1A9A11D2-362D-4693-92C3-32A0E16A949F}"/>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9" name="Slide Number Placeholder 5">
            <a:extLst>
              <a:ext uri="{FF2B5EF4-FFF2-40B4-BE49-F238E27FC236}">
                <a16:creationId xmlns:a16="http://schemas.microsoft.com/office/drawing/2014/main" id="{DCF718AA-F01D-430F-80A1-E184B85B2232}"/>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379337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A165649-D822-4534-8D9B-20CC085E2285}"/>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171BC30D-883E-4625-B15A-2CE34FDAE66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DA398D11-D489-4E48-B635-3746F66BEC66}"/>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3">
            <a:extLst>
              <a:ext uri="{FF2B5EF4-FFF2-40B4-BE49-F238E27FC236}">
                <a16:creationId xmlns:a16="http://schemas.microsoft.com/office/drawing/2014/main" id="{A14FAFE0-B09B-4C43-B4D0-6C098AFABCC6}"/>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16/07/2017</a:t>
            </a:fld>
            <a:endParaRPr lang="pt-PT" dirty="0"/>
          </a:p>
        </p:txBody>
      </p:sp>
      <p:sp>
        <p:nvSpPr>
          <p:cNvPr id="8" name="Footer Placeholder 4">
            <a:extLst>
              <a:ext uri="{FF2B5EF4-FFF2-40B4-BE49-F238E27FC236}">
                <a16:creationId xmlns:a16="http://schemas.microsoft.com/office/drawing/2014/main" id="{A89847A6-ECCD-49B3-BBF3-95C4C5490129}"/>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9" name="Slide Number Placeholder 5">
            <a:extLst>
              <a:ext uri="{FF2B5EF4-FFF2-40B4-BE49-F238E27FC236}">
                <a16:creationId xmlns:a16="http://schemas.microsoft.com/office/drawing/2014/main" id="{A028F360-FF90-4A34-B484-67D7E2FCB5EB}"/>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267121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3D16-EB9D-44E5-8046-6A5539B1852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B8708996-6C27-4D19-9EE1-ED278B597EEC}"/>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3">
            <a:extLst>
              <a:ext uri="{FF2B5EF4-FFF2-40B4-BE49-F238E27FC236}">
                <a16:creationId xmlns:a16="http://schemas.microsoft.com/office/drawing/2014/main" id="{AADF1657-9776-4B4F-91AF-F8C32D4E7B87}"/>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16/07/2017</a:t>
            </a:fld>
            <a:endParaRPr lang="pt-PT" dirty="0"/>
          </a:p>
        </p:txBody>
      </p:sp>
      <p:sp>
        <p:nvSpPr>
          <p:cNvPr id="8" name="Footer Placeholder 4">
            <a:extLst>
              <a:ext uri="{FF2B5EF4-FFF2-40B4-BE49-F238E27FC236}">
                <a16:creationId xmlns:a16="http://schemas.microsoft.com/office/drawing/2014/main" id="{300ED00B-9BAA-475C-8D74-788FC4AECF5F}"/>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9" name="Slide Number Placeholder 5">
            <a:extLst>
              <a:ext uri="{FF2B5EF4-FFF2-40B4-BE49-F238E27FC236}">
                <a16:creationId xmlns:a16="http://schemas.microsoft.com/office/drawing/2014/main" id="{D85D1542-FBE3-4D7C-8E80-A315FE05C41F}"/>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3660231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BE49EE-431A-4C46-AA08-B17B71553EF7}"/>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D25BDAFB-8A27-48A9-880C-E8E13A81F4D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796F752D-F478-4FD5-8FED-A91594B76933}"/>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15CCC1B8-D162-41A4-B1EC-B0711336355D}"/>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8" name="Date Placeholder 3">
            <a:extLst>
              <a:ext uri="{FF2B5EF4-FFF2-40B4-BE49-F238E27FC236}">
                <a16:creationId xmlns:a16="http://schemas.microsoft.com/office/drawing/2014/main" id="{BC663C00-1944-4B52-9121-CC68375244C3}"/>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16/07/2017</a:t>
            </a:fld>
            <a:endParaRPr lang="pt-PT" dirty="0"/>
          </a:p>
        </p:txBody>
      </p:sp>
      <p:sp>
        <p:nvSpPr>
          <p:cNvPr id="9" name="Footer Placeholder 4">
            <a:extLst>
              <a:ext uri="{FF2B5EF4-FFF2-40B4-BE49-F238E27FC236}">
                <a16:creationId xmlns:a16="http://schemas.microsoft.com/office/drawing/2014/main" id="{0767AAD9-594D-4B82-8589-4C584D2A4689}"/>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10" name="Slide Number Placeholder 5">
            <a:extLst>
              <a:ext uri="{FF2B5EF4-FFF2-40B4-BE49-F238E27FC236}">
                <a16:creationId xmlns:a16="http://schemas.microsoft.com/office/drawing/2014/main" id="{DF6682C6-4A75-4357-B45E-780AE8130513}"/>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1001614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8867AB-5E15-496F-B688-627415563906}"/>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5CDC4AF6-D4CB-476B-B49F-9A0C9B97CAC2}"/>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AAD57C16-1C20-4D9F-AA8A-CE9A3A992AE9}"/>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077EB5D-D75F-4515-9C71-754042CDAE6A}"/>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EB97401A-0911-43DA-9E01-25B02CAAFF7F}"/>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F1B56D-EFB7-4690-A4E3-1BFA1FB29583}"/>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10" name="Date Placeholder 3">
            <a:extLst>
              <a:ext uri="{FF2B5EF4-FFF2-40B4-BE49-F238E27FC236}">
                <a16:creationId xmlns:a16="http://schemas.microsoft.com/office/drawing/2014/main" id="{101830CC-7A28-4D6B-BD4F-D6A8E134113B}"/>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16/07/2017</a:t>
            </a:fld>
            <a:endParaRPr lang="pt-PT" dirty="0"/>
          </a:p>
        </p:txBody>
      </p:sp>
      <p:sp>
        <p:nvSpPr>
          <p:cNvPr id="11" name="Footer Placeholder 4">
            <a:extLst>
              <a:ext uri="{FF2B5EF4-FFF2-40B4-BE49-F238E27FC236}">
                <a16:creationId xmlns:a16="http://schemas.microsoft.com/office/drawing/2014/main" id="{B6A1BB73-3D48-4D27-93B4-CC52996AB377}"/>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12" name="Slide Number Placeholder 5">
            <a:extLst>
              <a:ext uri="{FF2B5EF4-FFF2-40B4-BE49-F238E27FC236}">
                <a16:creationId xmlns:a16="http://schemas.microsoft.com/office/drawing/2014/main" id="{E0202933-44E6-44E1-A38A-AB15A5A154FA}"/>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936549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A52F3B-C5A9-4F4C-A2DA-72338D2B6390}"/>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2E40C64A-3F9F-43E6-920A-9BED861BE229}"/>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pt-PT"/>
          </a:p>
        </p:txBody>
      </p:sp>
      <p:sp>
        <p:nvSpPr>
          <p:cNvPr id="7" name="Date Placeholder 3">
            <a:extLst>
              <a:ext uri="{FF2B5EF4-FFF2-40B4-BE49-F238E27FC236}">
                <a16:creationId xmlns:a16="http://schemas.microsoft.com/office/drawing/2014/main" id="{9BA43533-8B96-4073-A667-B6B71159002A}"/>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16/07/2017</a:t>
            </a:fld>
            <a:endParaRPr lang="pt-PT" dirty="0"/>
          </a:p>
        </p:txBody>
      </p:sp>
      <p:sp>
        <p:nvSpPr>
          <p:cNvPr id="8" name="Footer Placeholder 4">
            <a:extLst>
              <a:ext uri="{FF2B5EF4-FFF2-40B4-BE49-F238E27FC236}">
                <a16:creationId xmlns:a16="http://schemas.microsoft.com/office/drawing/2014/main" id="{095053DB-12A5-4277-B763-E32F0371D0E8}"/>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9" name="Slide Number Placeholder 5">
            <a:extLst>
              <a:ext uri="{FF2B5EF4-FFF2-40B4-BE49-F238E27FC236}">
                <a16:creationId xmlns:a16="http://schemas.microsoft.com/office/drawing/2014/main" id="{B3EAFE1B-3D25-4682-9C4E-5DB7A1F711C2}"/>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4229460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C1EB12-8900-4FBB-83E2-223463DF1A58}"/>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5" name="Date Placeholder 3">
            <a:extLst>
              <a:ext uri="{FF2B5EF4-FFF2-40B4-BE49-F238E27FC236}">
                <a16:creationId xmlns:a16="http://schemas.microsoft.com/office/drawing/2014/main" id="{56870C1B-B950-41C1-8069-AF09A639BF27}"/>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16/07/2017</a:t>
            </a:fld>
            <a:endParaRPr lang="pt-PT" dirty="0"/>
          </a:p>
        </p:txBody>
      </p:sp>
      <p:sp>
        <p:nvSpPr>
          <p:cNvPr id="6" name="Footer Placeholder 4">
            <a:extLst>
              <a:ext uri="{FF2B5EF4-FFF2-40B4-BE49-F238E27FC236}">
                <a16:creationId xmlns:a16="http://schemas.microsoft.com/office/drawing/2014/main" id="{B7A39DA0-775E-4C91-8FCE-39C0499E532F}"/>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7" name="Slide Number Placeholder 5">
            <a:extLst>
              <a:ext uri="{FF2B5EF4-FFF2-40B4-BE49-F238E27FC236}">
                <a16:creationId xmlns:a16="http://schemas.microsoft.com/office/drawing/2014/main" id="{DA295E59-C6B5-41BE-BAB9-0F625E994A88}"/>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16812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FA6918-7D20-4C13-AC39-26CC45A8B831}"/>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AAD52C2B-9188-4D0A-B186-065F209C563B}"/>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61E06E7A-9E50-4E8B-9E9A-39C82C261D12}"/>
              </a:ext>
            </a:extLst>
          </p:cNvPr>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76400711-F6A2-4811-A96D-9AC31599E657}"/>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3">
            <a:extLst>
              <a:ext uri="{FF2B5EF4-FFF2-40B4-BE49-F238E27FC236}">
                <a16:creationId xmlns:a16="http://schemas.microsoft.com/office/drawing/2014/main" id="{0A3DC656-C1C2-4C4B-A462-7CE7597698F4}"/>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16/07/2017</a:t>
            </a:fld>
            <a:endParaRPr lang="pt-PT" dirty="0"/>
          </a:p>
        </p:txBody>
      </p:sp>
      <p:sp>
        <p:nvSpPr>
          <p:cNvPr id="9" name="Footer Placeholder 4">
            <a:extLst>
              <a:ext uri="{FF2B5EF4-FFF2-40B4-BE49-F238E27FC236}">
                <a16:creationId xmlns:a16="http://schemas.microsoft.com/office/drawing/2014/main" id="{B4081430-4E38-44AC-9CE3-95ACC91AEDE5}"/>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10" name="Slide Number Placeholder 5">
            <a:extLst>
              <a:ext uri="{FF2B5EF4-FFF2-40B4-BE49-F238E27FC236}">
                <a16:creationId xmlns:a16="http://schemas.microsoft.com/office/drawing/2014/main" id="{E5B7E7CA-9732-4A69-A508-26BE8387FA9E}"/>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140090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32D60C-53DC-4D58-BED3-E7334BF847E8}"/>
              </a:ext>
            </a:extLst>
          </p:cNvPr>
          <p:cNvSpPr/>
          <p:nvPr userDrawn="1"/>
        </p:nvSpPr>
        <p:spPr>
          <a:xfrm>
            <a:off x="0" y="0"/>
            <a:ext cx="1217295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 name="Title 1">
            <a:extLst>
              <a:ext uri="{FF2B5EF4-FFF2-40B4-BE49-F238E27FC236}">
                <a16:creationId xmlns:a16="http://schemas.microsoft.com/office/drawing/2014/main" id="{BE14FF81-2631-438E-8B8B-868DCA714CA7}"/>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52FD04B9-A7C7-4623-9D98-5E64BC4C01E7}"/>
              </a:ext>
            </a:extLst>
          </p:cNvPr>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E032CA6F-4287-4CDD-9328-C65AAEE07561}"/>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3">
            <a:extLst>
              <a:ext uri="{FF2B5EF4-FFF2-40B4-BE49-F238E27FC236}">
                <a16:creationId xmlns:a16="http://schemas.microsoft.com/office/drawing/2014/main" id="{B1D70DCC-0AB7-40F3-BE53-1776EE2DB306}"/>
              </a:ext>
            </a:extLst>
          </p:cNvPr>
          <p:cNvSpPr>
            <a:spLocks noGrp="1"/>
          </p:cNvSpPr>
          <p:nvPr>
            <p:ph type="dt" sz="half" idx="10"/>
          </p:nvPr>
        </p:nvSpPr>
        <p:spPr>
          <a:xfrm>
            <a:off x="2197100" y="6235700"/>
            <a:ext cx="2070100" cy="365125"/>
          </a:xfrm>
        </p:spPr>
        <p:txBody>
          <a:bodyPr/>
          <a:lstStyle>
            <a:lvl1pPr>
              <a:defRPr>
                <a:solidFill>
                  <a:schemeClr val="bg1"/>
                </a:solidFill>
              </a:defRPr>
            </a:lvl1pPr>
          </a:lstStyle>
          <a:p>
            <a:fld id="{32F9A2DD-8906-4335-938E-F1DC9D2465A3}" type="datetimeFigureOut">
              <a:rPr lang="pt-PT" smtClean="0"/>
              <a:pPr/>
              <a:t>16/07/2017</a:t>
            </a:fld>
            <a:endParaRPr lang="pt-PT" dirty="0"/>
          </a:p>
        </p:txBody>
      </p:sp>
      <p:sp>
        <p:nvSpPr>
          <p:cNvPr id="9" name="Footer Placeholder 4">
            <a:extLst>
              <a:ext uri="{FF2B5EF4-FFF2-40B4-BE49-F238E27FC236}">
                <a16:creationId xmlns:a16="http://schemas.microsoft.com/office/drawing/2014/main" id="{99935EEA-4305-49E3-9F89-DF2EA96E8DDC}"/>
              </a:ext>
            </a:extLst>
          </p:cNvPr>
          <p:cNvSpPr>
            <a:spLocks noGrp="1"/>
          </p:cNvSpPr>
          <p:nvPr>
            <p:ph type="ftr" sz="quarter" idx="11"/>
          </p:nvPr>
        </p:nvSpPr>
        <p:spPr>
          <a:xfrm>
            <a:off x="4724400" y="6235700"/>
            <a:ext cx="4114800" cy="365125"/>
          </a:xfrm>
        </p:spPr>
        <p:txBody>
          <a:bodyPr/>
          <a:lstStyle>
            <a:lvl1pPr>
              <a:defRPr>
                <a:solidFill>
                  <a:schemeClr val="bg1"/>
                </a:solidFill>
              </a:defRPr>
            </a:lvl1pPr>
          </a:lstStyle>
          <a:p>
            <a:endParaRPr lang="pt-PT"/>
          </a:p>
        </p:txBody>
      </p:sp>
      <p:sp>
        <p:nvSpPr>
          <p:cNvPr id="10" name="Slide Number Placeholder 5">
            <a:extLst>
              <a:ext uri="{FF2B5EF4-FFF2-40B4-BE49-F238E27FC236}">
                <a16:creationId xmlns:a16="http://schemas.microsoft.com/office/drawing/2014/main" id="{D28C83EC-FD08-4B74-9422-99355280E146}"/>
              </a:ext>
            </a:extLst>
          </p:cNvPr>
          <p:cNvSpPr>
            <a:spLocks noGrp="1"/>
          </p:cNvSpPr>
          <p:nvPr>
            <p:ph type="sldNum" sz="quarter" idx="12"/>
          </p:nvPr>
        </p:nvSpPr>
        <p:spPr>
          <a:xfrm>
            <a:off x="9296400" y="6235700"/>
            <a:ext cx="2743200" cy="365125"/>
          </a:xfrm>
        </p:spPr>
        <p:txBody>
          <a:bodyPr/>
          <a:lstStyle>
            <a:lvl1pPr>
              <a:defRPr>
                <a:solidFill>
                  <a:schemeClr val="bg1"/>
                </a:solidFill>
              </a:defRPr>
            </a:lvl1pPr>
          </a:lstStyle>
          <a:p>
            <a:fld id="{5EB93472-92E6-4582-A260-44B24AB00008}" type="slidenum">
              <a:rPr lang="pt-PT" smtClean="0"/>
              <a:pPr/>
              <a:t>‹#›</a:t>
            </a:fld>
            <a:endParaRPr lang="pt-PT"/>
          </a:p>
        </p:txBody>
      </p:sp>
    </p:spTree>
    <p:extLst>
      <p:ext uri="{BB962C8B-B14F-4D97-AF65-F5344CB8AC3E}">
        <p14:creationId xmlns:p14="http://schemas.microsoft.com/office/powerpoint/2010/main" val="1607385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B4E0E-F5C2-44D0-9F5A-5230C88695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9E8B9B41-07C2-4A97-883F-A395607B3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392F9C02-C8C5-4E7C-863A-92E919AE49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9A2DD-8906-4335-938E-F1DC9D2465A3}" type="datetimeFigureOut">
              <a:rPr lang="pt-PT" smtClean="0"/>
              <a:t>16/07/2017</a:t>
            </a:fld>
            <a:endParaRPr lang="pt-PT"/>
          </a:p>
        </p:txBody>
      </p:sp>
      <p:sp>
        <p:nvSpPr>
          <p:cNvPr id="5" name="Footer Placeholder 4">
            <a:extLst>
              <a:ext uri="{FF2B5EF4-FFF2-40B4-BE49-F238E27FC236}">
                <a16:creationId xmlns:a16="http://schemas.microsoft.com/office/drawing/2014/main" id="{8269217D-E69B-449C-81BE-B71B8D50E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ACAFB6B8-8A8D-4185-B91D-63C958E338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93472-92E6-4582-A260-44B24AB00008}" type="slidenum">
              <a:rPr lang="pt-PT" smtClean="0"/>
              <a:t>‹#›</a:t>
            </a:fld>
            <a:endParaRPr lang="pt-PT"/>
          </a:p>
        </p:txBody>
      </p:sp>
      <p:pic>
        <p:nvPicPr>
          <p:cNvPr id="7" name="Picture 6">
            <a:extLst>
              <a:ext uri="{FF2B5EF4-FFF2-40B4-BE49-F238E27FC236}">
                <a16:creationId xmlns:a16="http://schemas.microsoft.com/office/drawing/2014/main" id="{39E8D3AC-92C7-428D-8725-6AE3DF37B9A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9B04727-8575-4D56-AAA4-380312D417A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87325" y="6228239"/>
            <a:ext cx="1859008" cy="377190"/>
          </a:xfrm>
          <a:prstGeom prst="rect">
            <a:avLst/>
          </a:prstGeom>
        </p:spPr>
      </p:pic>
      <p:pic>
        <p:nvPicPr>
          <p:cNvPr id="10" name="Picture 9">
            <a:extLst>
              <a:ext uri="{FF2B5EF4-FFF2-40B4-BE49-F238E27FC236}">
                <a16:creationId xmlns:a16="http://schemas.microsoft.com/office/drawing/2014/main" id="{36C47E8B-F24F-4574-8E6A-D8BEE37A6A2C}"/>
              </a:ext>
            </a:extLst>
          </p:cNvPr>
          <p:cNvPicPr>
            <a:picLocks noChangeAspect="1"/>
          </p:cNvPicPr>
          <p:nvPr userDrawn="1"/>
        </p:nvPicPr>
        <p:blipFill>
          <a:blip r:embed="rId15"/>
          <a:stretch>
            <a:fillRect/>
          </a:stretch>
        </p:blipFill>
        <p:spPr>
          <a:xfrm>
            <a:off x="2428172" y="6093847"/>
            <a:ext cx="2306455" cy="645973"/>
          </a:xfrm>
          <a:prstGeom prst="rect">
            <a:avLst/>
          </a:prstGeom>
        </p:spPr>
      </p:pic>
    </p:spTree>
    <p:extLst>
      <p:ext uri="{BB962C8B-B14F-4D97-AF65-F5344CB8AC3E}">
        <p14:creationId xmlns:p14="http://schemas.microsoft.com/office/powerpoint/2010/main" val="339882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96.jpg"/><Relationship Id="rId3" Type="http://schemas.openxmlformats.org/officeDocument/2006/relationships/hyperlink" Target="https://www.outsystems.com/1/high-productivity-apaas-gartner/" TargetMode="External"/><Relationship Id="rId7" Type="http://schemas.openxmlformats.org/officeDocument/2006/relationships/image" Target="../media/image95.jpg"/><Relationship Id="rId2" Type="http://schemas.openxmlformats.org/officeDocument/2006/relationships/hyperlink" Target="https://www.outsystems.com/1/gartner-quadrant-mobile-development-platforms/" TargetMode="Externa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hyperlink" Target="https://www.outsystems.com/1/mobile-low-code-development-platforms-wave/" TargetMode="External"/><Relationship Id="rId9"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outsystems.com/nextstep/2016/platform-10-demo/" TargetMode="External"/><Relationship Id="rId2" Type="http://schemas.openxmlformats.org/officeDocument/2006/relationships/hyperlink" Target="https://www.outsystems.com/" TargetMode="External"/><Relationship Id="rId1" Type="http://schemas.openxmlformats.org/officeDocument/2006/relationships/slideLayout" Target="../slideLayouts/slideLayout2.xml"/><Relationship Id="rId6" Type="http://schemas.openxmlformats.org/officeDocument/2006/relationships/hyperlink" Target="https://www.visualstudio.com/en-us/docs/integrate/extensions/overview#extensions" TargetMode="External"/><Relationship Id="rId5" Type="http://schemas.openxmlformats.org/officeDocument/2006/relationships/hyperlink" Target="https://www.visualstudio.com/team-services/" TargetMode="External"/><Relationship Id="rId4" Type="http://schemas.openxmlformats.org/officeDocument/2006/relationships/hyperlink" Target="https://success.outsystems.com/Documenta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echcrunch.com/2016/02/02/outsystems-raises-55m-for-its-rapid-application-delivery-platform/?ncid=rss&amp;utm_source=feedburner&amp;utm_medium=feed&amp;utm_campaign=Feed:+Techcrunch+(TechCrunch)"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jpeg"/><Relationship Id="rId26" Type="http://schemas.openxmlformats.org/officeDocument/2006/relationships/image" Target="../media/image31.png"/><Relationship Id="rId39" Type="http://schemas.openxmlformats.org/officeDocument/2006/relationships/image" Target="../media/image44.jpeg"/><Relationship Id="rId21" Type="http://schemas.openxmlformats.org/officeDocument/2006/relationships/image" Target="../media/image26.jpeg"/><Relationship Id="rId34" Type="http://schemas.openxmlformats.org/officeDocument/2006/relationships/image" Target="../media/image39.png"/><Relationship Id="rId42" Type="http://schemas.openxmlformats.org/officeDocument/2006/relationships/image" Target="../media/image47.jpeg"/><Relationship Id="rId47" Type="http://schemas.openxmlformats.org/officeDocument/2006/relationships/image" Target="../media/image52.png"/><Relationship Id="rId50" Type="http://schemas.openxmlformats.org/officeDocument/2006/relationships/image" Target="../media/image55.jpeg"/><Relationship Id="rId55" Type="http://schemas.openxmlformats.org/officeDocument/2006/relationships/image" Target="../media/image60.jpeg"/><Relationship Id="rId63" Type="http://schemas.openxmlformats.org/officeDocument/2006/relationships/image" Target="../media/image68.png"/><Relationship Id="rId7" Type="http://schemas.openxmlformats.org/officeDocument/2006/relationships/image" Target="../media/image12.jpeg"/><Relationship Id="rId2" Type="http://schemas.openxmlformats.org/officeDocument/2006/relationships/image" Target="../media/image7.jpeg"/><Relationship Id="rId16" Type="http://schemas.openxmlformats.org/officeDocument/2006/relationships/image" Target="../media/image21.jpeg"/><Relationship Id="rId20" Type="http://schemas.openxmlformats.org/officeDocument/2006/relationships/image" Target="../media/image25.jpeg"/><Relationship Id="rId29" Type="http://schemas.openxmlformats.org/officeDocument/2006/relationships/image" Target="../media/image34.jpeg"/><Relationship Id="rId41" Type="http://schemas.openxmlformats.org/officeDocument/2006/relationships/image" Target="../media/image46.jpeg"/><Relationship Id="rId54" Type="http://schemas.openxmlformats.org/officeDocument/2006/relationships/image" Target="../media/image59.jpeg"/><Relationship Id="rId6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24" Type="http://schemas.openxmlformats.org/officeDocument/2006/relationships/image" Target="../media/image29.jpeg"/><Relationship Id="rId32" Type="http://schemas.openxmlformats.org/officeDocument/2006/relationships/image" Target="../media/image37.png"/><Relationship Id="rId37" Type="http://schemas.openxmlformats.org/officeDocument/2006/relationships/image" Target="../media/image42.jpeg"/><Relationship Id="rId40" Type="http://schemas.openxmlformats.org/officeDocument/2006/relationships/image" Target="../media/image45.png"/><Relationship Id="rId45" Type="http://schemas.openxmlformats.org/officeDocument/2006/relationships/image" Target="../media/image50.png"/><Relationship Id="rId53" Type="http://schemas.openxmlformats.org/officeDocument/2006/relationships/image" Target="../media/image58.jpeg"/><Relationship Id="rId58" Type="http://schemas.openxmlformats.org/officeDocument/2006/relationships/image" Target="../media/image63.jpeg"/><Relationship Id="rId5" Type="http://schemas.openxmlformats.org/officeDocument/2006/relationships/image" Target="../media/image10.jpeg"/><Relationship Id="rId15" Type="http://schemas.openxmlformats.org/officeDocument/2006/relationships/image" Target="../media/image20.jpeg"/><Relationship Id="rId23" Type="http://schemas.openxmlformats.org/officeDocument/2006/relationships/image" Target="../media/image28.jpeg"/><Relationship Id="rId28" Type="http://schemas.openxmlformats.org/officeDocument/2006/relationships/image" Target="../media/image33.jpeg"/><Relationship Id="rId36" Type="http://schemas.openxmlformats.org/officeDocument/2006/relationships/image" Target="../media/image41.jpeg"/><Relationship Id="rId49" Type="http://schemas.openxmlformats.org/officeDocument/2006/relationships/image" Target="../media/image54.jpeg"/><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5.jpeg"/><Relationship Id="rId19" Type="http://schemas.openxmlformats.org/officeDocument/2006/relationships/image" Target="../media/image24.jpeg"/><Relationship Id="rId31" Type="http://schemas.openxmlformats.org/officeDocument/2006/relationships/image" Target="../media/image36.jpeg"/><Relationship Id="rId44" Type="http://schemas.openxmlformats.org/officeDocument/2006/relationships/image" Target="../media/image49.jpeg"/><Relationship Id="rId52" Type="http://schemas.openxmlformats.org/officeDocument/2006/relationships/image" Target="../media/image57.jpeg"/><Relationship Id="rId60" Type="http://schemas.openxmlformats.org/officeDocument/2006/relationships/image" Target="../media/image65.jpeg"/><Relationship Id="rId65" Type="http://schemas.openxmlformats.org/officeDocument/2006/relationships/image" Target="../media/image70.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 Id="rId22" Type="http://schemas.openxmlformats.org/officeDocument/2006/relationships/image" Target="../media/image27.jpeg"/><Relationship Id="rId27" Type="http://schemas.openxmlformats.org/officeDocument/2006/relationships/image" Target="../media/image32.jpeg"/><Relationship Id="rId30" Type="http://schemas.openxmlformats.org/officeDocument/2006/relationships/image" Target="../media/image35.jpeg"/><Relationship Id="rId35" Type="http://schemas.openxmlformats.org/officeDocument/2006/relationships/image" Target="../media/image40.jpeg"/><Relationship Id="rId43" Type="http://schemas.openxmlformats.org/officeDocument/2006/relationships/image" Target="../media/image48.jpeg"/><Relationship Id="rId48" Type="http://schemas.openxmlformats.org/officeDocument/2006/relationships/image" Target="../media/image53.jpeg"/><Relationship Id="rId56" Type="http://schemas.openxmlformats.org/officeDocument/2006/relationships/image" Target="../media/image61.jpeg"/><Relationship Id="rId64" Type="http://schemas.openxmlformats.org/officeDocument/2006/relationships/image" Target="../media/image69.jpeg"/><Relationship Id="rId8" Type="http://schemas.openxmlformats.org/officeDocument/2006/relationships/image" Target="../media/image13.jpeg"/><Relationship Id="rId51" Type="http://schemas.openxmlformats.org/officeDocument/2006/relationships/image" Target="../media/image56.png"/><Relationship Id="rId3" Type="http://schemas.openxmlformats.org/officeDocument/2006/relationships/image" Target="../media/image8.jpeg"/><Relationship Id="rId12" Type="http://schemas.openxmlformats.org/officeDocument/2006/relationships/image" Target="../media/image17.jpeg"/><Relationship Id="rId17" Type="http://schemas.openxmlformats.org/officeDocument/2006/relationships/image" Target="../media/image22.jpeg"/><Relationship Id="rId25" Type="http://schemas.openxmlformats.org/officeDocument/2006/relationships/image" Target="../media/image30.jpeg"/><Relationship Id="rId33" Type="http://schemas.openxmlformats.org/officeDocument/2006/relationships/image" Target="../media/image38.jpeg"/><Relationship Id="rId38" Type="http://schemas.openxmlformats.org/officeDocument/2006/relationships/image" Target="../media/image43.jpeg"/><Relationship Id="rId46" Type="http://schemas.openxmlformats.org/officeDocument/2006/relationships/image" Target="../media/image51.jpeg"/><Relationship Id="rId59" Type="http://schemas.openxmlformats.org/officeDocument/2006/relationships/image" Target="../media/image64.jpeg"/></Relationships>
</file>

<file path=ppt/slides/_rels/slide6.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10.jpeg"/><Relationship Id="rId18" Type="http://schemas.openxmlformats.org/officeDocument/2006/relationships/image" Target="../media/image14.jpeg"/><Relationship Id="rId3" Type="http://schemas.openxmlformats.org/officeDocument/2006/relationships/image" Target="../media/image51.jpeg"/><Relationship Id="rId21" Type="http://schemas.openxmlformats.org/officeDocument/2006/relationships/image" Target="../media/image25.jpeg"/><Relationship Id="rId7" Type="http://schemas.openxmlformats.org/officeDocument/2006/relationships/image" Target="../media/image59.jpeg"/><Relationship Id="rId12" Type="http://schemas.openxmlformats.org/officeDocument/2006/relationships/image" Target="../media/image13.jpeg"/><Relationship Id="rId17" Type="http://schemas.openxmlformats.org/officeDocument/2006/relationships/image" Target="../media/image73.png"/><Relationship Id="rId2" Type="http://schemas.openxmlformats.org/officeDocument/2006/relationships/notesSlide" Target="../notesSlides/notesSlide1.xml"/><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12.jpeg"/><Relationship Id="rId24" Type="http://schemas.openxmlformats.org/officeDocument/2006/relationships/image" Target="../media/image76.png"/><Relationship Id="rId5" Type="http://schemas.openxmlformats.org/officeDocument/2006/relationships/image" Target="../media/image62.jpeg"/><Relationship Id="rId15" Type="http://schemas.openxmlformats.org/officeDocument/2006/relationships/image" Target="../media/image8.jpeg"/><Relationship Id="rId23" Type="http://schemas.openxmlformats.org/officeDocument/2006/relationships/image" Target="../media/image75.png"/><Relationship Id="rId10" Type="http://schemas.openxmlformats.org/officeDocument/2006/relationships/image" Target="../media/image19.jpeg"/><Relationship Id="rId19" Type="http://schemas.openxmlformats.org/officeDocument/2006/relationships/image" Target="../media/image53.jpeg"/><Relationship Id="rId4" Type="http://schemas.openxmlformats.org/officeDocument/2006/relationships/image" Target="../media/image49.jpeg"/><Relationship Id="rId9" Type="http://schemas.openxmlformats.org/officeDocument/2006/relationships/image" Target="../media/image67.jpeg"/><Relationship Id="rId14" Type="http://schemas.openxmlformats.org/officeDocument/2006/relationships/image" Target="../media/image71.png"/><Relationship Id="rId22" Type="http://schemas.openxmlformats.org/officeDocument/2006/relationships/image" Target="../media/image46.jpeg"/></Relationships>
</file>

<file path=ppt/slides/_rels/slide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www.forbes.com/sites/jasonbloomberg/2016/06/29/deloitte-partners-with-outsystems-to-free-customers-from-bimodal-it-trap/#50a1a964552e" TargetMode="External"/><Relationship Id="rId7" Type="http://schemas.openxmlformats.org/officeDocument/2006/relationships/image" Target="../media/image86.png"/><Relationship Id="rId2" Type="http://schemas.openxmlformats.org/officeDocument/2006/relationships/hyperlink" Target="http://www.marketwired.com/press-release/outsystems-partner-program-grew-51-last-year-2016-on-track-add-more-partners-worldwide-2127258.htm"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hyperlink" Target="https://www.gartner.com/doc/3348018/magic-quadrant-mobile-app-development" TargetMode="External"/><Relationship Id="rId7" Type="http://schemas.openxmlformats.org/officeDocument/2006/relationships/image" Target="../media/image92.png"/><Relationship Id="rId2" Type="http://schemas.openxmlformats.org/officeDocument/2006/relationships/hyperlink" Target="https://www.outsystems.com/blog/2016/04/in-only-two-years-outsystems-is-the-highest-among-visionaries-in-gartners-magic-quadrant.html" TargetMode="Externa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hyperlink" Target="https://www.outsystems.com/1/forrester-low-code-development-platfor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CECCD-C263-472E-A612-166203491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86131B60-9094-4671-B595-9AE6DEFBF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636270"/>
            <a:ext cx="1859008" cy="377190"/>
          </a:xfrm>
          <a:prstGeom prst="rect">
            <a:avLst/>
          </a:prstGeom>
        </p:spPr>
      </p:pic>
      <p:sp>
        <p:nvSpPr>
          <p:cNvPr id="8" name="Subtitle 7">
            <a:extLst>
              <a:ext uri="{FF2B5EF4-FFF2-40B4-BE49-F238E27FC236}">
                <a16:creationId xmlns:a16="http://schemas.microsoft.com/office/drawing/2014/main" id="{8C7ECE88-FDB8-43C3-A95C-A08A95B063D1}"/>
              </a:ext>
            </a:extLst>
          </p:cNvPr>
          <p:cNvSpPr>
            <a:spLocks noGrp="1"/>
          </p:cNvSpPr>
          <p:nvPr>
            <p:ph type="subTitle" idx="1"/>
          </p:nvPr>
        </p:nvSpPr>
        <p:spPr>
          <a:xfrm>
            <a:off x="431323" y="4554653"/>
            <a:ext cx="4927600" cy="1655762"/>
          </a:xfrm>
        </p:spPr>
        <p:txBody>
          <a:bodyPr anchor="b"/>
          <a:lstStyle/>
          <a:p>
            <a:pPr algn="l"/>
            <a:r>
              <a:rPr lang="en-US" dirty="0">
                <a:solidFill>
                  <a:schemeClr val="bg1"/>
                </a:solidFill>
              </a:rPr>
              <a:t>João Almeida</a:t>
            </a:r>
          </a:p>
          <a:p>
            <a:pPr algn="l"/>
            <a:r>
              <a:rPr lang="en-US" sz="2000" dirty="0"/>
              <a:t>joalmeid@microsoft.com</a:t>
            </a:r>
          </a:p>
          <a:p>
            <a:pPr algn="l"/>
            <a:endParaRPr lang="pt-PT" dirty="0"/>
          </a:p>
        </p:txBody>
      </p:sp>
      <p:sp>
        <p:nvSpPr>
          <p:cNvPr id="9" name="Text Placeholder 6">
            <a:extLst>
              <a:ext uri="{FF2B5EF4-FFF2-40B4-BE49-F238E27FC236}">
                <a16:creationId xmlns:a16="http://schemas.microsoft.com/office/drawing/2014/main" id="{B5CA9102-437E-416A-B2E6-EAEE688BF5BA}"/>
              </a:ext>
            </a:extLst>
          </p:cNvPr>
          <p:cNvSpPr txBox="1">
            <a:spLocks/>
          </p:cNvSpPr>
          <p:nvPr/>
        </p:nvSpPr>
        <p:spPr>
          <a:xfrm>
            <a:off x="262443" y="4848830"/>
            <a:ext cx="6989234" cy="1057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solidFill>
                <a:schemeClr val="bg1"/>
              </a:solidFill>
            </a:endParaRPr>
          </a:p>
        </p:txBody>
      </p:sp>
      <p:grpSp>
        <p:nvGrpSpPr>
          <p:cNvPr id="10" name="Group 9">
            <a:extLst>
              <a:ext uri="{FF2B5EF4-FFF2-40B4-BE49-F238E27FC236}">
                <a16:creationId xmlns:a16="http://schemas.microsoft.com/office/drawing/2014/main" id="{04C92D9E-9A19-4486-9C58-07385575CF51}"/>
              </a:ext>
            </a:extLst>
          </p:cNvPr>
          <p:cNvGrpSpPr/>
          <p:nvPr/>
        </p:nvGrpSpPr>
        <p:grpSpPr>
          <a:xfrm>
            <a:off x="527998" y="5841083"/>
            <a:ext cx="1463917" cy="369332"/>
            <a:chOff x="558413" y="5581483"/>
            <a:chExt cx="1463917" cy="369332"/>
          </a:xfrm>
        </p:grpSpPr>
        <p:sp>
          <p:nvSpPr>
            <p:cNvPr id="11" name="Rectangle 10">
              <a:extLst>
                <a:ext uri="{FF2B5EF4-FFF2-40B4-BE49-F238E27FC236}">
                  <a16:creationId xmlns:a16="http://schemas.microsoft.com/office/drawing/2014/main" id="{E9077F11-A1AD-4A4D-98D6-16120CE15EAD}"/>
                </a:ext>
              </a:extLst>
            </p:cNvPr>
            <p:cNvSpPr/>
            <p:nvPr/>
          </p:nvSpPr>
          <p:spPr>
            <a:xfrm>
              <a:off x="811742" y="5581483"/>
              <a:ext cx="1210588" cy="369332"/>
            </a:xfrm>
            <a:prstGeom prst="rect">
              <a:avLst/>
            </a:prstGeom>
          </p:spPr>
          <p:txBody>
            <a:bodyPr wrap="none">
              <a:spAutoFit/>
            </a:bodyPr>
            <a:lstStyle/>
            <a:p>
              <a:r>
                <a:rPr lang="en-US" dirty="0">
                  <a:solidFill>
                    <a:schemeClr val="bg1"/>
                  </a:solidFill>
                  <a:latin typeface="+mj-lt"/>
                </a:rPr>
                <a:t>@</a:t>
              </a:r>
              <a:r>
                <a:rPr lang="en-US" dirty="0" err="1">
                  <a:solidFill>
                    <a:schemeClr val="bg1"/>
                  </a:solidFill>
                  <a:latin typeface="+mj-lt"/>
                </a:rPr>
                <a:t>jalmeida</a:t>
              </a:r>
              <a:endParaRPr lang="pt-PT" dirty="0">
                <a:solidFill>
                  <a:schemeClr val="bg1"/>
                </a:solidFill>
                <a:latin typeface="+mj-lt"/>
              </a:endParaRPr>
            </a:p>
          </p:txBody>
        </p:sp>
        <p:pic>
          <p:nvPicPr>
            <p:cNvPr id="12" name="Picture 11">
              <a:extLst>
                <a:ext uri="{FF2B5EF4-FFF2-40B4-BE49-F238E27FC236}">
                  <a16:creationId xmlns:a16="http://schemas.microsoft.com/office/drawing/2014/main" id="{FBC356C9-A290-4555-B5C6-B18B9D3CDF38}"/>
                </a:ext>
              </a:extLst>
            </p:cNvPr>
            <p:cNvPicPr>
              <a:picLocks noChangeAspect="1"/>
            </p:cNvPicPr>
            <p:nvPr/>
          </p:nvPicPr>
          <p:blipFill>
            <a:blip r:embed="rId4"/>
            <a:stretch>
              <a:fillRect/>
            </a:stretch>
          </p:blipFill>
          <p:spPr>
            <a:xfrm>
              <a:off x="558413" y="5656436"/>
              <a:ext cx="321825" cy="219425"/>
            </a:xfrm>
            <a:prstGeom prst="rect">
              <a:avLst/>
            </a:prstGeom>
          </p:spPr>
        </p:pic>
      </p:grpSp>
      <p:pic>
        <p:nvPicPr>
          <p:cNvPr id="15" name="Picture 14">
            <a:extLst>
              <a:ext uri="{FF2B5EF4-FFF2-40B4-BE49-F238E27FC236}">
                <a16:creationId xmlns:a16="http://schemas.microsoft.com/office/drawing/2014/main" id="{B84BE13F-38FF-461D-BE80-44520E0DE151}"/>
              </a:ext>
            </a:extLst>
          </p:cNvPr>
          <p:cNvPicPr>
            <a:picLocks noChangeAspect="1"/>
          </p:cNvPicPr>
          <p:nvPr/>
        </p:nvPicPr>
        <p:blipFill>
          <a:blip r:embed="rId5"/>
          <a:stretch>
            <a:fillRect/>
          </a:stretch>
        </p:blipFill>
        <p:spPr>
          <a:xfrm>
            <a:off x="3214668" y="501878"/>
            <a:ext cx="2306455" cy="645973"/>
          </a:xfrm>
          <a:prstGeom prst="rect">
            <a:avLst/>
          </a:prstGeom>
        </p:spPr>
      </p:pic>
      <p:sp>
        <p:nvSpPr>
          <p:cNvPr id="16" name="Rectangle 15">
            <a:extLst>
              <a:ext uri="{FF2B5EF4-FFF2-40B4-BE49-F238E27FC236}">
                <a16:creationId xmlns:a16="http://schemas.microsoft.com/office/drawing/2014/main" id="{4E08B9CC-A28B-4B53-B925-EC13E16FF5E5}"/>
              </a:ext>
            </a:extLst>
          </p:cNvPr>
          <p:cNvSpPr/>
          <p:nvPr/>
        </p:nvSpPr>
        <p:spPr>
          <a:xfrm>
            <a:off x="527998" y="2041304"/>
            <a:ext cx="8179277" cy="231140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prstClr val="white"/>
                </a:solidFill>
                <a:latin typeface="Calibri Light" panose="020F0302020204030204"/>
                <a:ea typeface="+mj-ea"/>
                <a:cs typeface="+mj-cs"/>
              </a:rPr>
              <a:t>Enterprise Grade DevOps with </a:t>
            </a:r>
            <a:r>
              <a:rPr lang="en-US" sz="5400" dirty="0" err="1">
                <a:solidFill>
                  <a:prstClr val="white"/>
                </a:solidFill>
                <a:latin typeface="Calibri Light" panose="020F0302020204030204"/>
                <a:ea typeface="+mj-ea"/>
                <a:cs typeface="+mj-cs"/>
              </a:rPr>
              <a:t>OutSystems</a:t>
            </a:r>
            <a:endParaRPr lang="pt-PT" dirty="0"/>
          </a:p>
        </p:txBody>
      </p:sp>
    </p:spTree>
    <p:extLst>
      <p:ext uri="{BB962C8B-B14F-4D97-AF65-F5344CB8AC3E}">
        <p14:creationId xmlns:p14="http://schemas.microsoft.com/office/powerpoint/2010/main" val="2562281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rPr>
              <a:t>What Analysts Say About </a:t>
            </a:r>
            <a:r>
              <a:rPr lang="en-US" b="1" dirty="0" err="1">
                <a:effectLst/>
              </a:rPr>
              <a:t>OutSystems</a:t>
            </a:r>
            <a:r>
              <a:rPr lang="en-US" b="1" dirty="0">
                <a:effectLst/>
              </a:rPr>
              <a:t> </a:t>
            </a:r>
            <a:r>
              <a:rPr lang="pt-PT" dirty="0"/>
              <a:t>(2017)</a:t>
            </a:r>
          </a:p>
        </p:txBody>
      </p:sp>
      <p:sp>
        <p:nvSpPr>
          <p:cNvPr id="4" name="TextBox 3"/>
          <p:cNvSpPr txBox="1"/>
          <p:nvPr/>
        </p:nvSpPr>
        <p:spPr>
          <a:xfrm>
            <a:off x="341549" y="1581772"/>
            <a:ext cx="11539301" cy="1477328"/>
          </a:xfrm>
          <a:prstGeom prst="rect">
            <a:avLst/>
          </a:prstGeom>
          <a:noFill/>
        </p:spPr>
        <p:txBody>
          <a:bodyPr wrap="square" rtlCol="0">
            <a:spAutoFit/>
          </a:bodyPr>
          <a:lstStyle/>
          <a:p>
            <a:r>
              <a:rPr lang="en-US" b="1" dirty="0">
                <a:solidFill>
                  <a:schemeClr val="bg1"/>
                </a:solidFill>
                <a:latin typeface="Segoe UI" panose="020B0502040204020203" pitchFamily="34" charset="0"/>
                <a:cs typeface="Segoe UI" panose="020B0502040204020203" pitchFamily="34" charset="0"/>
              </a:rPr>
              <a:t>Leader</a:t>
            </a:r>
            <a:r>
              <a:rPr lang="en-US" dirty="0">
                <a:solidFill>
                  <a:schemeClr val="bg1"/>
                </a:solidFill>
                <a:latin typeface="Segoe UI" panose="020B0502040204020203" pitchFamily="34" charset="0"/>
                <a:cs typeface="Segoe UI" panose="020B0502040204020203" pitchFamily="34" charset="0"/>
              </a:rPr>
              <a:t> in the </a:t>
            </a:r>
            <a:r>
              <a:rPr lang="en-US" u="sng" dirty="0">
                <a:solidFill>
                  <a:schemeClr val="bg1"/>
                </a:solidFill>
                <a:latin typeface="Segoe UI" panose="020B0502040204020203" pitchFamily="34" charset="0"/>
                <a:cs typeface="Segoe UI" panose="020B0502040204020203" pitchFamily="34" charset="0"/>
                <a:hlinkClick r:id="rId2"/>
              </a:rPr>
              <a:t>2017 Gartner Magic Quadrant for Mobile Application Development Platforms 2017</a:t>
            </a:r>
            <a:r>
              <a:rPr lang="en-US" u="sng" dirty="0">
                <a:solidFill>
                  <a:schemeClr val="bg1"/>
                </a:solidFill>
                <a:latin typeface="Segoe UI" panose="020B0502040204020203" pitchFamily="34" charset="0"/>
                <a:cs typeface="Segoe UI" panose="020B0502040204020203" pitchFamily="34" charset="0"/>
              </a:rPr>
              <a:t> </a:t>
            </a:r>
            <a:endParaRPr lang="en-US" dirty="0">
              <a:solidFill>
                <a:schemeClr val="bg1"/>
              </a:solidFill>
              <a:latin typeface="Segoe UI" panose="020B0502040204020203" pitchFamily="34" charset="0"/>
              <a:cs typeface="Segoe UI" panose="020B0502040204020203" pitchFamily="34" charset="0"/>
            </a:endParaRPr>
          </a:p>
          <a:p>
            <a:r>
              <a:rPr lang="en-US" b="1" dirty="0">
                <a:solidFill>
                  <a:schemeClr val="bg1"/>
                </a:solidFill>
                <a:latin typeface="Segoe UI" panose="020B0502040204020203" pitchFamily="34" charset="0"/>
                <a:cs typeface="Segoe UI" panose="020B0502040204020203" pitchFamily="34" charset="0"/>
              </a:rPr>
              <a:t>Leader</a:t>
            </a:r>
            <a:r>
              <a:rPr lang="en-US" dirty="0">
                <a:solidFill>
                  <a:schemeClr val="bg1"/>
                </a:solidFill>
                <a:latin typeface="Segoe UI" panose="020B0502040204020203" pitchFamily="34" charset="0"/>
                <a:cs typeface="Segoe UI" panose="020B0502040204020203" pitchFamily="34" charset="0"/>
              </a:rPr>
              <a:t> in the </a:t>
            </a:r>
            <a:r>
              <a:rPr lang="en-US" dirty="0">
                <a:solidFill>
                  <a:schemeClr val="bg1"/>
                </a:solidFill>
                <a:latin typeface="Segoe UI" panose="020B0502040204020203" pitchFamily="34" charset="0"/>
                <a:cs typeface="Segoe UI" panose="020B0502040204020203" pitchFamily="34" charset="0"/>
                <a:hlinkClick r:id="rId3"/>
              </a:rPr>
              <a:t>2017 Gartner Magic Quadrant for Enterprise High-Productivity Application Platform as a Service</a:t>
            </a:r>
            <a:r>
              <a:rPr lang="en-US" dirty="0">
                <a:solidFill>
                  <a:schemeClr val="bg1"/>
                </a:solidFill>
                <a:latin typeface="Segoe UI" panose="020B0502040204020203" pitchFamily="34" charset="0"/>
                <a:cs typeface="Segoe UI" panose="020B0502040204020203" pitchFamily="34" charset="0"/>
              </a:rPr>
              <a:t> </a:t>
            </a:r>
          </a:p>
          <a:p>
            <a:r>
              <a:rPr lang="en-US" b="1" dirty="0">
                <a:solidFill>
                  <a:schemeClr val="bg1"/>
                </a:solidFill>
                <a:latin typeface="Segoe UI" panose="020B0502040204020203" pitchFamily="34" charset="0"/>
                <a:cs typeface="Segoe UI" panose="020B0502040204020203" pitchFamily="34" charset="0"/>
              </a:rPr>
              <a:t>Leader </a:t>
            </a:r>
            <a:r>
              <a:rPr lang="en-US" dirty="0">
                <a:solidFill>
                  <a:schemeClr val="bg1"/>
                </a:solidFill>
                <a:latin typeface="Segoe UI" panose="020B0502040204020203" pitchFamily="34" charset="0"/>
                <a:cs typeface="Segoe UI" panose="020B0502040204020203" pitchFamily="34" charset="0"/>
              </a:rPr>
              <a:t>in the </a:t>
            </a:r>
            <a:r>
              <a:rPr lang="en-US" dirty="0">
                <a:solidFill>
                  <a:schemeClr val="bg1"/>
                </a:solidFill>
                <a:latin typeface="Segoe UI" panose="020B0502040204020203" pitchFamily="34" charset="0"/>
                <a:cs typeface="Segoe UI" panose="020B0502040204020203" pitchFamily="34" charset="0"/>
                <a:hlinkClick r:id="rId4"/>
              </a:rPr>
              <a:t>2017 Q1 Forrester Weave on Mobile Low-Code Development Platforms</a:t>
            </a:r>
            <a:endParaRPr lang="en-US" dirty="0">
              <a:solidFill>
                <a:schemeClr val="bg1"/>
              </a:solidFill>
              <a:latin typeface="Segoe UI" panose="020B0502040204020203" pitchFamily="34" charset="0"/>
              <a:cs typeface="Segoe UI" panose="020B0502040204020203" pitchFamily="34" charset="0"/>
            </a:endParaRPr>
          </a:p>
          <a:p>
            <a:r>
              <a:rPr lang="en-US" b="1" dirty="0">
                <a:solidFill>
                  <a:schemeClr val="bg1"/>
                </a:solidFill>
                <a:latin typeface="Segoe UI" panose="020B0502040204020203" pitchFamily="34" charset="0"/>
                <a:cs typeface="Segoe UI" panose="020B0502040204020203" pitchFamily="34" charset="0"/>
              </a:rPr>
              <a:t>Leader </a:t>
            </a:r>
            <a:r>
              <a:rPr lang="en-US" dirty="0">
                <a:solidFill>
                  <a:schemeClr val="bg1"/>
                </a:solidFill>
                <a:latin typeface="Segoe UI" panose="020B0502040204020203" pitchFamily="34" charset="0"/>
                <a:cs typeface="Segoe UI" panose="020B0502040204020203" pitchFamily="34" charset="0"/>
              </a:rPr>
              <a:t>in the </a:t>
            </a:r>
            <a:r>
              <a:rPr lang="en-US" dirty="0">
                <a:solidFill>
                  <a:schemeClr val="bg1"/>
                </a:solidFill>
                <a:latin typeface="Segoe UI" panose="020B0502040204020203" pitchFamily="34" charset="0"/>
                <a:cs typeface="Segoe UI" panose="020B0502040204020203" pitchFamily="34" charset="0"/>
                <a:hlinkClick r:id="rId4"/>
              </a:rPr>
              <a:t>2017 Q1 Forrester Weave on General Purpose Low-Code</a:t>
            </a:r>
            <a:endParaRPr lang="en-US" dirty="0">
              <a:solidFill>
                <a:schemeClr val="bg1"/>
              </a:solidFill>
              <a:latin typeface="Segoe UI" panose="020B0502040204020203" pitchFamily="34" charset="0"/>
              <a:cs typeface="Segoe UI" panose="020B0502040204020203" pitchFamily="34" charset="0"/>
            </a:endParaRPr>
          </a:p>
          <a:p>
            <a:endParaRPr lang="en-US" dirty="0">
              <a:solidFill>
                <a:schemeClr val="bg1"/>
              </a:solidFill>
              <a:latin typeface="Segoe UI" panose="020B0502040204020203" pitchFamily="34" charset="0"/>
              <a:cs typeface="Segoe UI" panose="020B0502040204020203" pitchFamily="34" charset="0"/>
            </a:endParaRPr>
          </a:p>
        </p:txBody>
      </p:sp>
      <p:grpSp>
        <p:nvGrpSpPr>
          <p:cNvPr id="21" name="Group 20">
            <a:extLst>
              <a:ext uri="{FF2B5EF4-FFF2-40B4-BE49-F238E27FC236}">
                <a16:creationId xmlns:a16="http://schemas.microsoft.com/office/drawing/2014/main" id="{D611F665-E4B9-485B-A67D-3E55A8D08C2B}"/>
              </a:ext>
            </a:extLst>
          </p:cNvPr>
          <p:cNvGrpSpPr/>
          <p:nvPr/>
        </p:nvGrpSpPr>
        <p:grpSpPr>
          <a:xfrm>
            <a:off x="533773" y="2908726"/>
            <a:ext cx="3083620" cy="3254030"/>
            <a:chOff x="1016666" y="3060851"/>
            <a:chExt cx="3083620" cy="3254030"/>
          </a:xfrm>
        </p:grpSpPr>
        <p:pic>
          <p:nvPicPr>
            <p:cNvPr id="3" name="Picture 2">
              <a:extLst>
                <a:ext uri="{FF2B5EF4-FFF2-40B4-BE49-F238E27FC236}">
                  <a16:creationId xmlns:a16="http://schemas.microsoft.com/office/drawing/2014/main" id="{F0F851B4-C251-483E-9F94-A24D338A91BE}"/>
                </a:ext>
              </a:extLst>
            </p:cNvPr>
            <p:cNvPicPr>
              <a:picLocks noChangeAspect="1"/>
            </p:cNvPicPr>
            <p:nvPr/>
          </p:nvPicPr>
          <p:blipFill>
            <a:blip r:embed="rId5"/>
            <a:stretch>
              <a:fillRect/>
            </a:stretch>
          </p:blipFill>
          <p:spPr>
            <a:xfrm>
              <a:off x="1016666" y="3060851"/>
              <a:ext cx="3083620" cy="3254030"/>
            </a:xfrm>
            <a:prstGeom prst="rect">
              <a:avLst/>
            </a:prstGeom>
          </p:spPr>
        </p:pic>
        <p:sp>
          <p:nvSpPr>
            <p:cNvPr id="10" name="Oval 9"/>
            <p:cNvSpPr/>
            <p:nvPr/>
          </p:nvSpPr>
          <p:spPr>
            <a:xfrm>
              <a:off x="2940739" y="3743794"/>
              <a:ext cx="124380" cy="12779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grpSp>
        <p:nvGrpSpPr>
          <p:cNvPr id="23" name="Group 22">
            <a:extLst>
              <a:ext uri="{FF2B5EF4-FFF2-40B4-BE49-F238E27FC236}">
                <a16:creationId xmlns:a16="http://schemas.microsoft.com/office/drawing/2014/main" id="{48FEB2EC-0547-4988-BA7E-88FE87DFDA57}"/>
              </a:ext>
            </a:extLst>
          </p:cNvPr>
          <p:cNvGrpSpPr/>
          <p:nvPr/>
        </p:nvGrpSpPr>
        <p:grpSpPr>
          <a:xfrm>
            <a:off x="4056098" y="2903478"/>
            <a:ext cx="3257877" cy="3402270"/>
            <a:chOff x="3277349" y="3246134"/>
            <a:chExt cx="3257877" cy="3402270"/>
          </a:xfrm>
        </p:grpSpPr>
        <p:pic>
          <p:nvPicPr>
            <p:cNvPr id="20" name="Picture 19">
              <a:extLst>
                <a:ext uri="{FF2B5EF4-FFF2-40B4-BE49-F238E27FC236}">
                  <a16:creationId xmlns:a16="http://schemas.microsoft.com/office/drawing/2014/main" id="{FED072B8-BC5C-4F00-A5F5-713FAFB63E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7349" y="3246134"/>
              <a:ext cx="3257877" cy="3402270"/>
            </a:xfrm>
            <a:prstGeom prst="rect">
              <a:avLst/>
            </a:prstGeom>
          </p:spPr>
        </p:pic>
        <p:sp>
          <p:nvSpPr>
            <p:cNvPr id="22" name="Oval 21">
              <a:extLst>
                <a:ext uri="{FF2B5EF4-FFF2-40B4-BE49-F238E27FC236}">
                  <a16:creationId xmlns:a16="http://schemas.microsoft.com/office/drawing/2014/main" id="{2CAC6FDB-D1BC-4EED-BE7D-ABE389871C5D}"/>
                </a:ext>
              </a:extLst>
            </p:cNvPr>
            <p:cNvSpPr/>
            <p:nvPr/>
          </p:nvSpPr>
          <p:spPr>
            <a:xfrm>
              <a:off x="5593621" y="4201082"/>
              <a:ext cx="124380" cy="12779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grpSp>
        <p:nvGrpSpPr>
          <p:cNvPr id="25" name="Group 24">
            <a:extLst>
              <a:ext uri="{FF2B5EF4-FFF2-40B4-BE49-F238E27FC236}">
                <a16:creationId xmlns:a16="http://schemas.microsoft.com/office/drawing/2014/main" id="{5C85306C-9A56-478E-A08E-1A280E9FD46C}"/>
              </a:ext>
            </a:extLst>
          </p:cNvPr>
          <p:cNvGrpSpPr/>
          <p:nvPr/>
        </p:nvGrpSpPr>
        <p:grpSpPr>
          <a:xfrm>
            <a:off x="7896836" y="2903478"/>
            <a:ext cx="3443834" cy="3314375"/>
            <a:chOff x="7100613" y="3088459"/>
            <a:chExt cx="3642415" cy="3559945"/>
          </a:xfrm>
        </p:grpSpPr>
        <p:pic>
          <p:nvPicPr>
            <p:cNvPr id="15" name="Picture 14">
              <a:extLst>
                <a:ext uri="{FF2B5EF4-FFF2-40B4-BE49-F238E27FC236}">
                  <a16:creationId xmlns:a16="http://schemas.microsoft.com/office/drawing/2014/main" id="{F5CD13C5-6975-481F-851A-E01CD72260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0613" y="3088459"/>
              <a:ext cx="3642415" cy="3559945"/>
            </a:xfrm>
            <a:prstGeom prst="rect">
              <a:avLst/>
            </a:prstGeom>
          </p:spPr>
        </p:pic>
        <p:sp>
          <p:nvSpPr>
            <p:cNvPr id="24" name="Oval 23">
              <a:extLst>
                <a:ext uri="{FF2B5EF4-FFF2-40B4-BE49-F238E27FC236}">
                  <a16:creationId xmlns:a16="http://schemas.microsoft.com/office/drawing/2014/main" id="{CD6D94DB-069A-4529-B2A2-B0560FF3959C}"/>
                </a:ext>
              </a:extLst>
            </p:cNvPr>
            <p:cNvSpPr/>
            <p:nvPr/>
          </p:nvSpPr>
          <p:spPr>
            <a:xfrm>
              <a:off x="10599961" y="3920015"/>
              <a:ext cx="124380" cy="12779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grpSp>
        <p:nvGrpSpPr>
          <p:cNvPr id="27" name="Group 26">
            <a:extLst>
              <a:ext uri="{FF2B5EF4-FFF2-40B4-BE49-F238E27FC236}">
                <a16:creationId xmlns:a16="http://schemas.microsoft.com/office/drawing/2014/main" id="{5EDC3FAE-EDE9-428A-95C7-4692BF96D443}"/>
              </a:ext>
            </a:extLst>
          </p:cNvPr>
          <p:cNvGrpSpPr/>
          <p:nvPr/>
        </p:nvGrpSpPr>
        <p:grpSpPr>
          <a:xfrm>
            <a:off x="7818639" y="2903478"/>
            <a:ext cx="3535162" cy="3402270"/>
            <a:chOff x="8288224" y="2964150"/>
            <a:chExt cx="3739009" cy="3654352"/>
          </a:xfrm>
        </p:grpSpPr>
        <p:pic>
          <p:nvPicPr>
            <p:cNvPr id="18" name="Picture 17">
              <a:extLst>
                <a:ext uri="{FF2B5EF4-FFF2-40B4-BE49-F238E27FC236}">
                  <a16:creationId xmlns:a16="http://schemas.microsoft.com/office/drawing/2014/main" id="{04FEC589-E3D5-4AA0-BA62-9B8E23EFA2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88224" y="2964150"/>
              <a:ext cx="3739009" cy="3654352"/>
            </a:xfrm>
            <a:prstGeom prst="rect">
              <a:avLst/>
            </a:prstGeom>
          </p:spPr>
        </p:pic>
        <p:sp>
          <p:nvSpPr>
            <p:cNvPr id="26" name="Oval 25">
              <a:extLst>
                <a:ext uri="{FF2B5EF4-FFF2-40B4-BE49-F238E27FC236}">
                  <a16:creationId xmlns:a16="http://schemas.microsoft.com/office/drawing/2014/main" id="{AC34DACA-BE55-4D24-B768-D4C751E1CF99}"/>
                </a:ext>
              </a:extLst>
            </p:cNvPr>
            <p:cNvSpPr/>
            <p:nvPr/>
          </p:nvSpPr>
          <p:spPr>
            <a:xfrm>
              <a:off x="11860829" y="3560332"/>
              <a:ext cx="124380" cy="12779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pic>
        <p:nvPicPr>
          <p:cNvPr id="6" name="Picture 5">
            <a:extLst>
              <a:ext uri="{FF2B5EF4-FFF2-40B4-BE49-F238E27FC236}">
                <a16:creationId xmlns:a16="http://schemas.microsoft.com/office/drawing/2014/main" id="{5E2775D7-CD9F-43D6-A6D5-90C08C598E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0153" y="86843"/>
            <a:ext cx="9144000" cy="552450"/>
          </a:xfrm>
          <a:prstGeom prst="rect">
            <a:avLst/>
          </a:prstGeom>
        </p:spPr>
      </p:pic>
    </p:spTree>
    <p:extLst>
      <p:ext uri="{BB962C8B-B14F-4D97-AF65-F5344CB8AC3E}">
        <p14:creationId xmlns:p14="http://schemas.microsoft.com/office/powerpoint/2010/main" val="257667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VALUE PROPOSITION</a:t>
            </a:r>
          </a:p>
        </p:txBody>
      </p:sp>
      <p:sp>
        <p:nvSpPr>
          <p:cNvPr id="3" name="Content Placeholder 2"/>
          <p:cNvSpPr>
            <a:spLocks noGrp="1"/>
          </p:cNvSpPr>
          <p:nvPr>
            <p:ph idx="1"/>
          </p:nvPr>
        </p:nvSpPr>
        <p:spPr/>
        <p:txBody>
          <a:bodyPr>
            <a:normAutofit/>
          </a:bodyPr>
          <a:lstStyle/>
          <a:p>
            <a:r>
              <a:rPr lang="pt-PT" sz="4000" dirty="0" err="1"/>
              <a:t>High</a:t>
            </a:r>
            <a:r>
              <a:rPr lang="pt-PT" sz="4000" dirty="0"/>
              <a:t> Developer </a:t>
            </a:r>
            <a:r>
              <a:rPr lang="pt-PT" sz="4000" dirty="0" err="1"/>
              <a:t>Productivity</a:t>
            </a:r>
            <a:endParaRPr lang="pt-PT" sz="4000" dirty="0"/>
          </a:p>
          <a:p>
            <a:r>
              <a:rPr lang="pt-PT" sz="4000" dirty="0" err="1"/>
              <a:t>Multi-channel</a:t>
            </a:r>
            <a:r>
              <a:rPr lang="pt-PT" sz="4000" dirty="0"/>
              <a:t> </a:t>
            </a:r>
            <a:r>
              <a:rPr lang="pt-PT" sz="4000" dirty="0" err="1"/>
              <a:t>Development</a:t>
            </a:r>
            <a:endParaRPr lang="pt-PT" sz="4000" dirty="0"/>
          </a:p>
          <a:p>
            <a:r>
              <a:rPr lang="pt-PT" sz="4000" dirty="0"/>
              <a:t>Open </a:t>
            </a:r>
            <a:r>
              <a:rPr lang="pt-PT" sz="4000" dirty="0" err="1"/>
              <a:t>Platform</a:t>
            </a:r>
            <a:endParaRPr lang="pt-PT" sz="4000" dirty="0"/>
          </a:p>
          <a:p>
            <a:r>
              <a:rPr lang="pt-PT" sz="4000" dirty="0"/>
              <a:t>Enterprise-grade</a:t>
            </a:r>
          </a:p>
          <a:p>
            <a:r>
              <a:rPr lang="pt-PT" sz="4000" dirty="0" err="1"/>
              <a:t>Reduced</a:t>
            </a:r>
            <a:r>
              <a:rPr lang="pt-PT" sz="4000" dirty="0"/>
              <a:t> </a:t>
            </a:r>
            <a:r>
              <a:rPr lang="pt-PT" sz="4000" dirty="0" err="1"/>
              <a:t>costs</a:t>
            </a:r>
            <a:endParaRPr lang="pt-PT" sz="4000" dirty="0"/>
          </a:p>
          <a:p>
            <a:r>
              <a:rPr lang="pt-PT" sz="4000" dirty="0"/>
              <a:t>No-</a:t>
            </a:r>
            <a:r>
              <a:rPr lang="pt-PT" sz="4000" dirty="0" err="1"/>
              <a:t>vendor</a:t>
            </a:r>
            <a:r>
              <a:rPr lang="pt-PT" sz="4000" dirty="0"/>
              <a:t> </a:t>
            </a:r>
            <a:r>
              <a:rPr lang="pt-PT" sz="4000" dirty="0" err="1"/>
              <a:t>lock</a:t>
            </a:r>
            <a:r>
              <a:rPr lang="pt-PT" sz="4000" dirty="0"/>
              <a:t>-in</a:t>
            </a:r>
          </a:p>
        </p:txBody>
      </p:sp>
    </p:spTree>
    <p:extLst>
      <p:ext uri="{BB962C8B-B14F-4D97-AF65-F5344CB8AC3E}">
        <p14:creationId xmlns:p14="http://schemas.microsoft.com/office/powerpoint/2010/main" val="192245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utsystems">
            <a:hlinkClick r:id="" action="ppaction://media"/>
            <a:extLst>
              <a:ext uri="{FF2B5EF4-FFF2-40B4-BE49-F238E27FC236}">
                <a16:creationId xmlns:a16="http://schemas.microsoft.com/office/drawing/2014/main" id="{4DEB2E39-9B65-4112-AFE3-2A6EBD54FD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4380" cy="6858000"/>
          </a:xfrm>
          <a:prstGeom prst="rect">
            <a:avLst/>
          </a:prstGeom>
        </p:spPr>
      </p:pic>
    </p:spTree>
    <p:extLst>
      <p:ext uri="{BB962C8B-B14F-4D97-AF65-F5344CB8AC3E}">
        <p14:creationId xmlns:p14="http://schemas.microsoft.com/office/powerpoint/2010/main" val="8561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omepage_Video01">
            <a:hlinkClick r:id="" action="ppaction://media"/>
            <a:extLst>
              <a:ext uri="{FF2B5EF4-FFF2-40B4-BE49-F238E27FC236}">
                <a16:creationId xmlns:a16="http://schemas.microsoft.com/office/drawing/2014/main" id="{AC88CDD4-39D5-4BA4-9195-B5C49CF1FA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18049" y="0"/>
            <a:ext cx="6473951" cy="6858000"/>
          </a:xfrm>
          <a:prstGeom prst="rect">
            <a:avLst/>
          </a:prstGeom>
        </p:spPr>
      </p:pic>
      <p:sp>
        <p:nvSpPr>
          <p:cNvPr id="3" name="Content Placeholder 7">
            <a:extLst>
              <a:ext uri="{FF2B5EF4-FFF2-40B4-BE49-F238E27FC236}">
                <a16:creationId xmlns:a16="http://schemas.microsoft.com/office/drawing/2014/main" id="{6248B6CB-49D4-430D-86D3-D2E0E99BE02C}"/>
              </a:ext>
            </a:extLst>
          </p:cNvPr>
          <p:cNvSpPr>
            <a:spLocks noGrp="1"/>
          </p:cNvSpPr>
          <p:nvPr>
            <p:ph idx="1"/>
          </p:nvPr>
        </p:nvSpPr>
        <p:spPr>
          <a:xfrm>
            <a:off x="174086" y="1662234"/>
            <a:ext cx="5377628" cy="4481006"/>
          </a:xfrm>
        </p:spPr>
        <p:txBody>
          <a:bodyPr>
            <a:normAutofit lnSpcReduction="10000"/>
          </a:bodyPr>
          <a:lstStyle/>
          <a:p>
            <a:pPr lvl="0">
              <a:lnSpc>
                <a:spcPct val="107000"/>
              </a:lnSpc>
              <a:spcAft>
                <a:spcPts val="750"/>
              </a:spcAft>
              <a:buSzPts val="1000"/>
              <a:tabLst>
                <a:tab pos="457200" algn="l"/>
              </a:tabLst>
            </a:pPr>
            <a:r>
              <a:rPr lang="en-US" sz="1600" dirty="0" err="1">
                <a:ea typeface="Times New Roman" panose="02020603050405020304" pitchFamily="18" charset="0"/>
              </a:rPr>
              <a:t>OutSystems</a:t>
            </a:r>
            <a:r>
              <a:rPr lang="en-US" sz="1600" dirty="0">
                <a:ea typeface="Times New Roman" panose="02020603050405020304" pitchFamily="18" charset="0"/>
              </a:rPr>
              <a:t> Platform uses a model-driven approach to configure the app layers — UIs, data model, business processes, integration workflows, web services and APIs — enabling high-productivity development. </a:t>
            </a:r>
          </a:p>
          <a:p>
            <a:pPr lvl="0">
              <a:lnSpc>
                <a:spcPct val="107000"/>
              </a:lnSpc>
              <a:spcAft>
                <a:spcPts val="750"/>
              </a:spcAft>
              <a:buSzPts val="1000"/>
              <a:tabLst>
                <a:tab pos="457200" algn="l"/>
              </a:tabLst>
            </a:pPr>
            <a:r>
              <a:rPr lang="en-US" sz="1600" dirty="0">
                <a:ea typeface="Times New Roman" panose="02020603050405020304" pitchFamily="18" charset="0"/>
              </a:rPr>
              <a:t>Developers can incorporate their own custom Java or C# code or libraries, and compose them as part of the model, as well as custom JavaScript (and CSS) for the front end. </a:t>
            </a:r>
            <a:endParaRPr lang="pt-PT" sz="1400" dirty="0">
              <a:ea typeface="Calibri" panose="020F0502020204030204" pitchFamily="34" charset="0"/>
            </a:endParaRPr>
          </a:p>
          <a:p>
            <a:pPr lvl="0">
              <a:lnSpc>
                <a:spcPct val="107000"/>
              </a:lnSpc>
              <a:spcAft>
                <a:spcPts val="750"/>
              </a:spcAft>
              <a:buSzPts val="1000"/>
              <a:tabLst>
                <a:tab pos="457200" algn="l"/>
              </a:tabLst>
            </a:pPr>
            <a:r>
              <a:rPr lang="en-US" sz="1600" dirty="0" err="1">
                <a:ea typeface="Times New Roman" panose="02020603050405020304" pitchFamily="18" charset="0"/>
              </a:rPr>
              <a:t>OutSystems</a:t>
            </a:r>
            <a:r>
              <a:rPr lang="en-US" sz="1600" dirty="0">
                <a:ea typeface="Times New Roman" panose="02020603050405020304" pitchFamily="18" charset="0"/>
              </a:rPr>
              <a:t> supports a citizen developer approach and provides a number of sample apps and industry frameworks that demonstrate how different components can quickly be brought together to build an app. </a:t>
            </a:r>
            <a:endParaRPr lang="pt-PT" sz="1400" dirty="0">
              <a:ea typeface="Calibri" panose="020F0502020204030204" pitchFamily="34" charset="0"/>
            </a:endParaRPr>
          </a:p>
          <a:p>
            <a:r>
              <a:rPr lang="en-US" sz="1600" dirty="0" err="1">
                <a:ea typeface="Times New Roman" panose="02020603050405020304" pitchFamily="18" charset="0"/>
              </a:rPr>
              <a:t>OutSystems</a:t>
            </a:r>
            <a:r>
              <a:rPr lang="en-US" sz="1600" dirty="0">
                <a:ea typeface="Times New Roman" panose="02020603050405020304" pitchFamily="18" charset="0"/>
              </a:rPr>
              <a:t> Platform includes a number of APIs and offers API discovery with usage controlled by organization policies with centralized security governance. It also enables a granular management of user accounts and access roles. </a:t>
            </a:r>
            <a:endParaRPr lang="pt-PT" sz="1600" dirty="0"/>
          </a:p>
        </p:txBody>
      </p:sp>
      <p:sp>
        <p:nvSpPr>
          <p:cNvPr id="5" name="Title 6">
            <a:extLst>
              <a:ext uri="{FF2B5EF4-FFF2-40B4-BE49-F238E27FC236}">
                <a16:creationId xmlns:a16="http://schemas.microsoft.com/office/drawing/2014/main" id="{51C68D2E-FDE8-41BE-92A4-6ABAA585841A}"/>
              </a:ext>
            </a:extLst>
          </p:cNvPr>
          <p:cNvSpPr>
            <a:spLocks noGrp="1"/>
          </p:cNvSpPr>
          <p:nvPr>
            <p:ph type="title"/>
          </p:nvPr>
        </p:nvSpPr>
        <p:spPr>
          <a:xfrm>
            <a:off x="838200" y="365125"/>
            <a:ext cx="10515600" cy="1325563"/>
          </a:xfrm>
        </p:spPr>
        <p:txBody>
          <a:bodyPr/>
          <a:lstStyle/>
          <a:p>
            <a:r>
              <a:rPr lang="pt-PT" dirty="0"/>
              <a:t>THE STRENGTHS</a:t>
            </a:r>
          </a:p>
        </p:txBody>
      </p:sp>
    </p:spTree>
    <p:extLst>
      <p:ext uri="{BB962C8B-B14F-4D97-AF65-F5344CB8AC3E}">
        <p14:creationId xmlns:p14="http://schemas.microsoft.com/office/powerpoint/2010/main" val="224580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PT" dirty="0"/>
              <a:t>THE CAUTIONS</a:t>
            </a:r>
          </a:p>
        </p:txBody>
      </p:sp>
      <p:sp>
        <p:nvSpPr>
          <p:cNvPr id="8" name="Content Placeholder 7"/>
          <p:cNvSpPr>
            <a:spLocks noGrp="1"/>
          </p:cNvSpPr>
          <p:nvPr>
            <p:ph idx="1"/>
          </p:nvPr>
        </p:nvSpPr>
        <p:spPr>
          <a:xfrm>
            <a:off x="5602429" y="1582404"/>
            <a:ext cx="6092266" cy="4481006"/>
          </a:xfrm>
        </p:spPr>
        <p:txBody>
          <a:bodyPr>
            <a:normAutofit/>
          </a:bodyPr>
          <a:lstStyle/>
          <a:p>
            <a:pPr lvl="0"/>
            <a:r>
              <a:rPr lang="en-US" sz="1600" dirty="0" err="1"/>
              <a:t>OutSystems</a:t>
            </a:r>
            <a:r>
              <a:rPr lang="en-US" sz="1600" dirty="0"/>
              <a:t> Platform's metadata model to describe the behavior of an app does not give the developer complete control over the generated code, as it limits the developer's ability to define how code is generated from the metadata model.</a:t>
            </a:r>
          </a:p>
          <a:p>
            <a:pPr lvl="0"/>
            <a:endParaRPr lang="pt-PT" sz="1600" dirty="0"/>
          </a:p>
          <a:p>
            <a:pPr lvl="0"/>
            <a:r>
              <a:rPr lang="en-US" sz="1600" dirty="0"/>
              <a:t>While </a:t>
            </a:r>
            <a:r>
              <a:rPr lang="en-US" sz="1600" dirty="0" err="1"/>
              <a:t>OutSystems</a:t>
            </a:r>
            <a:r>
              <a:rPr lang="en-US" sz="1600" dirty="0"/>
              <a:t>' model-driven approach to development accelerates the time to a solution, developers experienced in more traditional app development approaches may struggle. They would need to understand how to balance the use of custom code and libraries against using the model. </a:t>
            </a:r>
            <a:endParaRPr lang="pt-PT" sz="1600" dirty="0"/>
          </a:p>
          <a:p>
            <a:pPr lvl="0"/>
            <a:endParaRPr lang="en-US" sz="1600" dirty="0"/>
          </a:p>
          <a:p>
            <a:pPr lvl="0"/>
            <a:r>
              <a:rPr lang="en-US" sz="1600" dirty="0"/>
              <a:t>While </a:t>
            </a:r>
            <a:r>
              <a:rPr lang="en-US" sz="1600" dirty="0" err="1"/>
              <a:t>OutSystems</a:t>
            </a:r>
            <a:r>
              <a:rPr lang="en-US" sz="1600" dirty="0"/>
              <a:t> allows app deployment to the </a:t>
            </a:r>
            <a:r>
              <a:rPr lang="en-US" sz="1600" dirty="0" err="1"/>
              <a:t>OutSystems</a:t>
            </a:r>
            <a:r>
              <a:rPr lang="en-US" sz="1600" dirty="0"/>
              <a:t> cloud, on-premises environments, or to other IaaS providers (such as Microsoft Azure or AWS), there is currently no option to directly deploy apps to Cloud Foundry-based environments. </a:t>
            </a:r>
            <a:endParaRPr lang="pt-PT" sz="1600" dirty="0"/>
          </a:p>
        </p:txBody>
      </p:sp>
      <p:pic>
        <p:nvPicPr>
          <p:cNvPr id="2" name="Picture 1"/>
          <p:cNvPicPr>
            <a:picLocks noChangeAspect="1"/>
          </p:cNvPicPr>
          <p:nvPr/>
        </p:nvPicPr>
        <p:blipFill>
          <a:blip r:embed="rId2"/>
          <a:stretch>
            <a:fillRect/>
          </a:stretch>
        </p:blipFill>
        <p:spPr>
          <a:xfrm>
            <a:off x="838200" y="1582404"/>
            <a:ext cx="4267570" cy="4286157"/>
          </a:xfrm>
          <a:prstGeom prst="rect">
            <a:avLst/>
          </a:prstGeom>
        </p:spPr>
      </p:pic>
    </p:spTree>
    <p:extLst>
      <p:ext uri="{BB962C8B-B14F-4D97-AF65-F5344CB8AC3E}">
        <p14:creationId xmlns:p14="http://schemas.microsoft.com/office/powerpoint/2010/main" val="351829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D1646D-CD7C-4E9C-A120-B8C42C51B1B7}"/>
              </a:ext>
            </a:extLst>
          </p:cNvPr>
          <p:cNvSpPr/>
          <p:nvPr/>
        </p:nvSpPr>
        <p:spPr>
          <a:xfrm>
            <a:off x="0" y="1370083"/>
            <a:ext cx="12192000" cy="5487917"/>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itle 1"/>
          <p:cNvSpPr>
            <a:spLocks noGrp="1"/>
          </p:cNvSpPr>
          <p:nvPr>
            <p:ph type="title"/>
          </p:nvPr>
        </p:nvSpPr>
        <p:spPr/>
        <p:txBody>
          <a:bodyPr/>
          <a:lstStyle/>
          <a:p>
            <a:r>
              <a:rPr lang="pt-PT" dirty="0"/>
              <a:t>ARCHITECTURE</a:t>
            </a:r>
          </a:p>
        </p:txBody>
      </p:sp>
      <p:pic>
        <p:nvPicPr>
          <p:cNvPr id="12" name="Picture 11">
            <a:extLst>
              <a:ext uri="{FF2B5EF4-FFF2-40B4-BE49-F238E27FC236}">
                <a16:creationId xmlns:a16="http://schemas.microsoft.com/office/drawing/2014/main" id="{D93CC771-BDDD-4FFD-9EDE-D44007919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19" y="927398"/>
            <a:ext cx="7308226" cy="5408087"/>
          </a:xfrm>
          <a:prstGeom prst="rect">
            <a:avLst/>
          </a:prstGeom>
        </p:spPr>
      </p:pic>
      <p:pic>
        <p:nvPicPr>
          <p:cNvPr id="9" name="Picture 8">
            <a:extLst>
              <a:ext uri="{FF2B5EF4-FFF2-40B4-BE49-F238E27FC236}">
                <a16:creationId xmlns:a16="http://schemas.microsoft.com/office/drawing/2014/main" id="{47426669-5E16-40C3-8DA4-BA4D8244B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805" y="2000170"/>
            <a:ext cx="4133850" cy="3857625"/>
          </a:xfrm>
          <a:prstGeom prst="rect">
            <a:avLst/>
          </a:prstGeom>
        </p:spPr>
      </p:pic>
    </p:spTree>
    <p:extLst>
      <p:ext uri="{BB962C8B-B14F-4D97-AF65-F5344CB8AC3E}">
        <p14:creationId xmlns:p14="http://schemas.microsoft.com/office/powerpoint/2010/main" val="231087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RESOURCES</a:t>
            </a:r>
          </a:p>
        </p:txBody>
      </p:sp>
      <p:sp>
        <p:nvSpPr>
          <p:cNvPr id="3" name="Content Placeholder 2"/>
          <p:cNvSpPr>
            <a:spLocks noGrp="1"/>
          </p:cNvSpPr>
          <p:nvPr>
            <p:ph idx="1"/>
          </p:nvPr>
        </p:nvSpPr>
        <p:spPr>
          <a:xfrm>
            <a:off x="838199" y="1854653"/>
            <a:ext cx="11005457" cy="4351338"/>
          </a:xfrm>
        </p:spPr>
        <p:txBody>
          <a:bodyPr numCol="2"/>
          <a:lstStyle/>
          <a:p>
            <a:r>
              <a:rPr lang="en-US" dirty="0" err="1"/>
              <a:t>OutSystems</a:t>
            </a:r>
            <a:endParaRPr lang="pt-PT" dirty="0"/>
          </a:p>
          <a:p>
            <a:pPr lvl="1"/>
            <a:r>
              <a:rPr lang="pt-PT" sz="2800" dirty="0">
                <a:hlinkClick r:id="rId2"/>
              </a:rPr>
              <a:t>OutSystems Website</a:t>
            </a:r>
            <a:endParaRPr lang="pt-PT" sz="2800" dirty="0"/>
          </a:p>
          <a:p>
            <a:pPr lvl="1"/>
            <a:r>
              <a:rPr lang="pt-PT" sz="2800" dirty="0">
                <a:hlinkClick r:id="rId3"/>
              </a:rPr>
              <a:t>New Platform 10 demo</a:t>
            </a:r>
            <a:endParaRPr lang="pt-PT" sz="2800" dirty="0"/>
          </a:p>
          <a:p>
            <a:pPr lvl="1"/>
            <a:r>
              <a:rPr lang="en-US" sz="2800" dirty="0">
                <a:hlinkClick r:id="rId4"/>
              </a:rPr>
              <a:t>Outsystems Documentation</a:t>
            </a:r>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Visual Studio Team Services</a:t>
            </a:r>
          </a:p>
          <a:p>
            <a:pPr lvl="2"/>
            <a:r>
              <a:rPr lang="en-US" sz="2800" dirty="0">
                <a:hlinkClick r:id="rId5"/>
              </a:rPr>
              <a:t>Team Services Website</a:t>
            </a:r>
            <a:endParaRPr lang="en-US" sz="2800" dirty="0"/>
          </a:p>
          <a:p>
            <a:pPr lvl="2"/>
            <a:r>
              <a:rPr lang="en-US" sz="2800" dirty="0">
                <a:hlinkClick r:id="rId6"/>
              </a:rPr>
              <a:t>Concepts</a:t>
            </a:r>
          </a:p>
          <a:p>
            <a:pPr lvl="2"/>
            <a:r>
              <a:rPr lang="en-US" sz="2800" dirty="0">
                <a:hlinkClick r:id="rId6"/>
              </a:rPr>
              <a:t>Documentation</a:t>
            </a:r>
            <a:endParaRPr lang="en-US" sz="2800" dirty="0"/>
          </a:p>
          <a:p>
            <a:pPr lvl="2"/>
            <a:r>
              <a:rPr lang="en-US" sz="2800" dirty="0">
                <a:hlinkClick r:id="rId6"/>
              </a:rPr>
              <a:t>Extensibility</a:t>
            </a:r>
          </a:p>
          <a:p>
            <a:pPr lvl="2"/>
            <a:endParaRPr lang="pt-PT" sz="2400" dirty="0"/>
          </a:p>
        </p:txBody>
      </p:sp>
    </p:spTree>
    <p:extLst>
      <p:ext uri="{BB962C8B-B14F-4D97-AF65-F5344CB8AC3E}">
        <p14:creationId xmlns:p14="http://schemas.microsoft.com/office/powerpoint/2010/main" val="2101800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9528C-578D-4CC9-89D6-190BDE556508}"/>
              </a:ext>
            </a:extLst>
          </p:cNvPr>
          <p:cNvSpPr>
            <a:spLocks noGrp="1"/>
          </p:cNvSpPr>
          <p:nvPr>
            <p:ph type="title"/>
          </p:nvPr>
        </p:nvSpPr>
        <p:spPr/>
        <p:txBody>
          <a:bodyPr/>
          <a:lstStyle/>
          <a:p>
            <a:endParaRPr lang="pt-PT"/>
          </a:p>
        </p:txBody>
      </p:sp>
      <p:sp>
        <p:nvSpPr>
          <p:cNvPr id="3" name="Content Placeholder 2">
            <a:extLst>
              <a:ext uri="{FF2B5EF4-FFF2-40B4-BE49-F238E27FC236}">
                <a16:creationId xmlns:a16="http://schemas.microsoft.com/office/drawing/2014/main" id="{E92F21A1-C4A7-470A-ABB0-6358A2C54490}"/>
              </a:ext>
            </a:extLst>
          </p:cNvPr>
          <p:cNvSpPr>
            <a:spLocks noGrp="1"/>
          </p:cNvSpPr>
          <p:nvPr>
            <p:ph idx="1"/>
          </p:nvPr>
        </p:nvSpPr>
        <p:spPr/>
        <p:txBody>
          <a:bodyPr/>
          <a:lstStyle/>
          <a:p>
            <a:endParaRPr lang="pt-PT"/>
          </a:p>
        </p:txBody>
      </p:sp>
    </p:spTree>
    <p:extLst>
      <p:ext uri="{BB962C8B-B14F-4D97-AF65-F5344CB8AC3E}">
        <p14:creationId xmlns:p14="http://schemas.microsoft.com/office/powerpoint/2010/main" val="1823605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CECCD-C263-472E-A612-166203491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86131B60-9094-4671-B595-9AE6DEFBF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636270"/>
            <a:ext cx="1859008" cy="377190"/>
          </a:xfrm>
          <a:prstGeom prst="rect">
            <a:avLst/>
          </a:prstGeom>
        </p:spPr>
      </p:pic>
      <p:sp>
        <p:nvSpPr>
          <p:cNvPr id="8" name="Subtitle 7">
            <a:extLst>
              <a:ext uri="{FF2B5EF4-FFF2-40B4-BE49-F238E27FC236}">
                <a16:creationId xmlns:a16="http://schemas.microsoft.com/office/drawing/2014/main" id="{8C7ECE88-FDB8-43C3-A95C-A08A95B063D1}"/>
              </a:ext>
            </a:extLst>
          </p:cNvPr>
          <p:cNvSpPr>
            <a:spLocks noGrp="1"/>
          </p:cNvSpPr>
          <p:nvPr>
            <p:ph type="subTitle" idx="1"/>
          </p:nvPr>
        </p:nvSpPr>
        <p:spPr>
          <a:xfrm>
            <a:off x="431323" y="4554653"/>
            <a:ext cx="4927600" cy="1655762"/>
          </a:xfrm>
        </p:spPr>
        <p:txBody>
          <a:bodyPr anchor="b"/>
          <a:lstStyle/>
          <a:p>
            <a:pPr algn="l"/>
            <a:r>
              <a:rPr lang="en-US" dirty="0">
                <a:solidFill>
                  <a:schemeClr val="bg1"/>
                </a:solidFill>
              </a:rPr>
              <a:t>João Almeida</a:t>
            </a:r>
          </a:p>
          <a:p>
            <a:pPr algn="l"/>
            <a:r>
              <a:rPr lang="en-US" sz="2000" dirty="0"/>
              <a:t>joalmeid@microsoft.com</a:t>
            </a:r>
          </a:p>
          <a:p>
            <a:pPr algn="l"/>
            <a:endParaRPr lang="pt-PT" dirty="0"/>
          </a:p>
        </p:txBody>
      </p:sp>
      <p:sp>
        <p:nvSpPr>
          <p:cNvPr id="9" name="Text Placeholder 6">
            <a:extLst>
              <a:ext uri="{FF2B5EF4-FFF2-40B4-BE49-F238E27FC236}">
                <a16:creationId xmlns:a16="http://schemas.microsoft.com/office/drawing/2014/main" id="{B5CA9102-437E-416A-B2E6-EAEE688BF5BA}"/>
              </a:ext>
            </a:extLst>
          </p:cNvPr>
          <p:cNvSpPr txBox="1">
            <a:spLocks/>
          </p:cNvSpPr>
          <p:nvPr/>
        </p:nvSpPr>
        <p:spPr>
          <a:xfrm>
            <a:off x="262443" y="4848830"/>
            <a:ext cx="6989234" cy="1057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solidFill>
                <a:schemeClr val="bg1"/>
              </a:solidFill>
            </a:endParaRPr>
          </a:p>
        </p:txBody>
      </p:sp>
      <p:grpSp>
        <p:nvGrpSpPr>
          <p:cNvPr id="10" name="Group 9">
            <a:extLst>
              <a:ext uri="{FF2B5EF4-FFF2-40B4-BE49-F238E27FC236}">
                <a16:creationId xmlns:a16="http://schemas.microsoft.com/office/drawing/2014/main" id="{04C92D9E-9A19-4486-9C58-07385575CF51}"/>
              </a:ext>
            </a:extLst>
          </p:cNvPr>
          <p:cNvGrpSpPr/>
          <p:nvPr/>
        </p:nvGrpSpPr>
        <p:grpSpPr>
          <a:xfrm>
            <a:off x="527998" y="5841083"/>
            <a:ext cx="1463917" cy="369332"/>
            <a:chOff x="558413" y="5581483"/>
            <a:chExt cx="1463917" cy="369332"/>
          </a:xfrm>
        </p:grpSpPr>
        <p:sp>
          <p:nvSpPr>
            <p:cNvPr id="11" name="Rectangle 10">
              <a:extLst>
                <a:ext uri="{FF2B5EF4-FFF2-40B4-BE49-F238E27FC236}">
                  <a16:creationId xmlns:a16="http://schemas.microsoft.com/office/drawing/2014/main" id="{E9077F11-A1AD-4A4D-98D6-16120CE15EAD}"/>
                </a:ext>
              </a:extLst>
            </p:cNvPr>
            <p:cNvSpPr/>
            <p:nvPr/>
          </p:nvSpPr>
          <p:spPr>
            <a:xfrm>
              <a:off x="811742" y="5581483"/>
              <a:ext cx="1210588" cy="369332"/>
            </a:xfrm>
            <a:prstGeom prst="rect">
              <a:avLst/>
            </a:prstGeom>
          </p:spPr>
          <p:txBody>
            <a:bodyPr wrap="none">
              <a:spAutoFit/>
            </a:bodyPr>
            <a:lstStyle/>
            <a:p>
              <a:r>
                <a:rPr lang="en-US" dirty="0">
                  <a:solidFill>
                    <a:schemeClr val="bg1"/>
                  </a:solidFill>
                  <a:latin typeface="+mj-lt"/>
                </a:rPr>
                <a:t>@</a:t>
              </a:r>
              <a:r>
                <a:rPr lang="en-US" dirty="0" err="1">
                  <a:solidFill>
                    <a:schemeClr val="bg1"/>
                  </a:solidFill>
                  <a:latin typeface="+mj-lt"/>
                </a:rPr>
                <a:t>jalmeida</a:t>
              </a:r>
              <a:endParaRPr lang="pt-PT" dirty="0">
                <a:solidFill>
                  <a:schemeClr val="bg1"/>
                </a:solidFill>
                <a:latin typeface="+mj-lt"/>
              </a:endParaRPr>
            </a:p>
          </p:txBody>
        </p:sp>
        <p:pic>
          <p:nvPicPr>
            <p:cNvPr id="12" name="Picture 11">
              <a:extLst>
                <a:ext uri="{FF2B5EF4-FFF2-40B4-BE49-F238E27FC236}">
                  <a16:creationId xmlns:a16="http://schemas.microsoft.com/office/drawing/2014/main" id="{FBC356C9-A290-4555-B5C6-B18B9D3CDF38}"/>
                </a:ext>
              </a:extLst>
            </p:cNvPr>
            <p:cNvPicPr>
              <a:picLocks noChangeAspect="1"/>
            </p:cNvPicPr>
            <p:nvPr/>
          </p:nvPicPr>
          <p:blipFill>
            <a:blip r:embed="rId4"/>
            <a:stretch>
              <a:fillRect/>
            </a:stretch>
          </p:blipFill>
          <p:spPr>
            <a:xfrm>
              <a:off x="558413" y="5656436"/>
              <a:ext cx="321825" cy="219425"/>
            </a:xfrm>
            <a:prstGeom prst="rect">
              <a:avLst/>
            </a:prstGeom>
          </p:spPr>
        </p:pic>
      </p:grpSp>
      <p:pic>
        <p:nvPicPr>
          <p:cNvPr id="15" name="Picture 14">
            <a:extLst>
              <a:ext uri="{FF2B5EF4-FFF2-40B4-BE49-F238E27FC236}">
                <a16:creationId xmlns:a16="http://schemas.microsoft.com/office/drawing/2014/main" id="{B84BE13F-38FF-461D-BE80-44520E0DE151}"/>
              </a:ext>
            </a:extLst>
          </p:cNvPr>
          <p:cNvPicPr>
            <a:picLocks noChangeAspect="1"/>
          </p:cNvPicPr>
          <p:nvPr/>
        </p:nvPicPr>
        <p:blipFill>
          <a:blip r:embed="rId5"/>
          <a:stretch>
            <a:fillRect/>
          </a:stretch>
        </p:blipFill>
        <p:spPr>
          <a:xfrm>
            <a:off x="3214668" y="501878"/>
            <a:ext cx="2306455" cy="645973"/>
          </a:xfrm>
          <a:prstGeom prst="rect">
            <a:avLst/>
          </a:prstGeom>
        </p:spPr>
      </p:pic>
      <p:sp>
        <p:nvSpPr>
          <p:cNvPr id="13" name="Rectangle 12">
            <a:extLst>
              <a:ext uri="{FF2B5EF4-FFF2-40B4-BE49-F238E27FC236}">
                <a16:creationId xmlns:a16="http://schemas.microsoft.com/office/drawing/2014/main" id="{28C5452D-AC3B-40A3-ACD9-31F7231C46C0}"/>
              </a:ext>
            </a:extLst>
          </p:cNvPr>
          <p:cNvSpPr/>
          <p:nvPr/>
        </p:nvSpPr>
        <p:spPr>
          <a:xfrm>
            <a:off x="317023" y="1926067"/>
            <a:ext cx="5156200" cy="2324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solidFill>
                  <a:prstClr val="white"/>
                </a:solidFill>
                <a:latin typeface="Calibri Light" panose="020F0302020204030204"/>
                <a:ea typeface="+mj-ea"/>
                <a:cs typeface="+mj-cs"/>
              </a:rPr>
              <a:t>Questions?</a:t>
            </a:r>
            <a:endParaRPr lang="pt-PT" sz="3200" b="1" dirty="0"/>
          </a:p>
        </p:txBody>
      </p:sp>
    </p:spTree>
    <p:extLst>
      <p:ext uri="{BB962C8B-B14F-4D97-AF65-F5344CB8AC3E}">
        <p14:creationId xmlns:p14="http://schemas.microsoft.com/office/powerpoint/2010/main" val="396159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72476A-B17C-497F-BB1B-FB4DEEC79DD4}"/>
              </a:ext>
            </a:extLst>
          </p:cNvPr>
          <p:cNvPicPr>
            <a:picLocks noChangeAspect="1"/>
          </p:cNvPicPr>
          <p:nvPr/>
        </p:nvPicPr>
        <p:blipFill>
          <a:blip r:embed="rId2"/>
          <a:stretch>
            <a:fillRect/>
          </a:stretch>
        </p:blipFill>
        <p:spPr>
          <a:xfrm>
            <a:off x="267976" y="1311843"/>
            <a:ext cx="538682" cy="538682"/>
          </a:xfrm>
          <a:prstGeom prst="rect">
            <a:avLst/>
          </a:prstGeom>
        </p:spPr>
      </p:pic>
      <p:pic>
        <p:nvPicPr>
          <p:cNvPr id="5" name="Picture 4">
            <a:extLst>
              <a:ext uri="{FF2B5EF4-FFF2-40B4-BE49-F238E27FC236}">
                <a16:creationId xmlns:a16="http://schemas.microsoft.com/office/drawing/2014/main" id="{F4E97BBB-077C-4963-BB1F-1C697E5720A2}"/>
              </a:ext>
            </a:extLst>
          </p:cNvPr>
          <p:cNvPicPr>
            <a:picLocks noChangeAspect="1"/>
          </p:cNvPicPr>
          <p:nvPr/>
        </p:nvPicPr>
        <p:blipFill>
          <a:blip r:embed="rId3"/>
          <a:stretch>
            <a:fillRect/>
          </a:stretch>
        </p:blipFill>
        <p:spPr>
          <a:xfrm>
            <a:off x="-61932" y="-169592"/>
            <a:ext cx="5305464" cy="1485911"/>
          </a:xfrm>
          <a:prstGeom prst="rect">
            <a:avLst/>
          </a:prstGeom>
        </p:spPr>
      </p:pic>
      <p:pic>
        <p:nvPicPr>
          <p:cNvPr id="7" name="Picture 6">
            <a:extLst>
              <a:ext uri="{FF2B5EF4-FFF2-40B4-BE49-F238E27FC236}">
                <a16:creationId xmlns:a16="http://schemas.microsoft.com/office/drawing/2014/main" id="{D6EFBD74-182F-476B-BA93-51DE63F89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022" y="964334"/>
            <a:ext cx="3395766" cy="951058"/>
          </a:xfrm>
          <a:prstGeom prst="rect">
            <a:avLst/>
          </a:prstGeom>
        </p:spPr>
      </p:pic>
      <p:pic>
        <p:nvPicPr>
          <p:cNvPr id="9" name="Picture 8">
            <a:extLst>
              <a:ext uri="{FF2B5EF4-FFF2-40B4-BE49-F238E27FC236}">
                <a16:creationId xmlns:a16="http://schemas.microsoft.com/office/drawing/2014/main" id="{835CB4DA-655A-4A67-A905-AE94280FE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748" y="-257175"/>
            <a:ext cx="5095601" cy="2804183"/>
          </a:xfrm>
          <a:prstGeom prst="rect">
            <a:avLst/>
          </a:prstGeom>
        </p:spPr>
      </p:pic>
      <p:pic>
        <p:nvPicPr>
          <p:cNvPr id="11" name="Picture 10">
            <a:extLst>
              <a:ext uri="{FF2B5EF4-FFF2-40B4-BE49-F238E27FC236}">
                <a16:creationId xmlns:a16="http://schemas.microsoft.com/office/drawing/2014/main" id="{8D0C1A93-DD26-4FEA-83CA-179752BA0E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3578" y="4857096"/>
            <a:ext cx="3594100" cy="1976755"/>
          </a:xfrm>
          <a:prstGeom prst="rect">
            <a:avLst/>
          </a:prstGeom>
        </p:spPr>
      </p:pic>
      <p:pic>
        <p:nvPicPr>
          <p:cNvPr id="13" name="Picture 12">
            <a:extLst>
              <a:ext uri="{FF2B5EF4-FFF2-40B4-BE49-F238E27FC236}">
                <a16:creationId xmlns:a16="http://schemas.microsoft.com/office/drawing/2014/main" id="{866386B8-0D46-493A-A792-0E06F80C3E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8814" y="4653963"/>
            <a:ext cx="4448229" cy="2447925"/>
          </a:xfrm>
          <a:prstGeom prst="rect">
            <a:avLst/>
          </a:prstGeom>
        </p:spPr>
      </p:pic>
      <p:pic>
        <p:nvPicPr>
          <p:cNvPr id="15" name="Picture 14">
            <a:extLst>
              <a:ext uri="{FF2B5EF4-FFF2-40B4-BE49-F238E27FC236}">
                <a16:creationId xmlns:a16="http://schemas.microsoft.com/office/drawing/2014/main" id="{35E02BE1-96C3-467B-8FBE-BD3705179F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254" y="4199146"/>
            <a:ext cx="1914525" cy="1905000"/>
          </a:xfrm>
          <a:prstGeom prst="rect">
            <a:avLst/>
          </a:prstGeom>
        </p:spPr>
      </p:pic>
      <p:pic>
        <p:nvPicPr>
          <p:cNvPr id="17" name="Picture 16">
            <a:extLst>
              <a:ext uri="{FF2B5EF4-FFF2-40B4-BE49-F238E27FC236}">
                <a16:creationId xmlns:a16="http://schemas.microsoft.com/office/drawing/2014/main" id="{518085C8-812A-4F3E-AD9D-AD254A2011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0646" y="2028294"/>
            <a:ext cx="4177032" cy="2298681"/>
          </a:xfrm>
          <a:prstGeom prst="rect">
            <a:avLst/>
          </a:prstGeom>
        </p:spPr>
      </p:pic>
      <p:pic>
        <p:nvPicPr>
          <p:cNvPr id="19" name="Picture 18">
            <a:extLst>
              <a:ext uri="{FF2B5EF4-FFF2-40B4-BE49-F238E27FC236}">
                <a16:creationId xmlns:a16="http://schemas.microsoft.com/office/drawing/2014/main" id="{9BEB1734-8914-490A-B33E-1D9FDCDC21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73400" y="1692403"/>
            <a:ext cx="3977524" cy="2188889"/>
          </a:xfrm>
          <a:prstGeom prst="rect">
            <a:avLst/>
          </a:prstGeom>
        </p:spPr>
      </p:pic>
      <p:pic>
        <p:nvPicPr>
          <p:cNvPr id="21" name="Picture 20">
            <a:extLst>
              <a:ext uri="{FF2B5EF4-FFF2-40B4-BE49-F238E27FC236}">
                <a16:creationId xmlns:a16="http://schemas.microsoft.com/office/drawing/2014/main" id="{14B35167-BC9D-469A-911D-D8571F4BA5D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2456" y="3859871"/>
            <a:ext cx="3504287" cy="1927358"/>
          </a:xfrm>
          <a:prstGeom prst="rect">
            <a:avLst/>
          </a:prstGeom>
        </p:spPr>
      </p:pic>
      <p:pic>
        <p:nvPicPr>
          <p:cNvPr id="23" name="Picture 22">
            <a:extLst>
              <a:ext uri="{FF2B5EF4-FFF2-40B4-BE49-F238E27FC236}">
                <a16:creationId xmlns:a16="http://schemas.microsoft.com/office/drawing/2014/main" id="{BF9DA33F-BE70-4A8A-B5CC-5DECFCA38E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83170" y="321828"/>
            <a:ext cx="3325114" cy="1568450"/>
          </a:xfrm>
          <a:prstGeom prst="rect">
            <a:avLst/>
          </a:prstGeom>
        </p:spPr>
      </p:pic>
      <p:pic>
        <p:nvPicPr>
          <p:cNvPr id="25" name="Picture 24">
            <a:extLst>
              <a:ext uri="{FF2B5EF4-FFF2-40B4-BE49-F238E27FC236}">
                <a16:creationId xmlns:a16="http://schemas.microsoft.com/office/drawing/2014/main" id="{8ADD125E-600E-4D4E-9DD1-F8FAD9AC40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588" y="2253321"/>
            <a:ext cx="3405886" cy="1606550"/>
          </a:xfrm>
          <a:prstGeom prst="rect">
            <a:avLst/>
          </a:prstGeom>
        </p:spPr>
      </p:pic>
    </p:spTree>
    <p:extLst>
      <p:ext uri="{BB962C8B-B14F-4D97-AF65-F5344CB8AC3E}">
        <p14:creationId xmlns:p14="http://schemas.microsoft.com/office/powerpoint/2010/main" val="1808875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What</a:t>
            </a:r>
            <a:r>
              <a:rPr lang="pt-PT" dirty="0"/>
              <a:t> </a:t>
            </a:r>
            <a:r>
              <a:rPr lang="pt-PT" dirty="0" err="1"/>
              <a:t>is</a:t>
            </a:r>
            <a:r>
              <a:rPr lang="pt-PT" dirty="0"/>
              <a:t> </a:t>
            </a:r>
            <a:r>
              <a:rPr lang="pt-PT" dirty="0" err="1"/>
              <a:t>OutSystems</a:t>
            </a:r>
            <a:r>
              <a:rPr lang="pt-PT" dirty="0"/>
              <a:t>?</a:t>
            </a:r>
          </a:p>
        </p:txBody>
      </p:sp>
      <p:sp>
        <p:nvSpPr>
          <p:cNvPr id="3" name="Content Placeholder 2"/>
          <p:cNvSpPr>
            <a:spLocks noGrp="1"/>
          </p:cNvSpPr>
          <p:nvPr>
            <p:ph idx="1"/>
          </p:nvPr>
        </p:nvSpPr>
        <p:spPr/>
        <p:txBody>
          <a:bodyPr>
            <a:normAutofit/>
          </a:bodyPr>
          <a:lstStyle/>
          <a:p>
            <a:r>
              <a:rPr lang="en-US" sz="2000" dirty="0" err="1">
                <a:latin typeface="Segoe UI Light" panose="020B0502040204020203" pitchFamily="34" charset="0"/>
                <a:cs typeface="Segoe UI Light" panose="020B0502040204020203" pitchFamily="34" charset="0"/>
              </a:rPr>
              <a:t>OutSystems</a:t>
            </a:r>
            <a:r>
              <a:rPr lang="en-US" sz="2000" dirty="0">
                <a:latin typeface="Segoe UI Light" panose="020B0502040204020203" pitchFamily="34" charset="0"/>
                <a:cs typeface="Segoe UI Light" panose="020B0502040204020203" pitchFamily="34" charset="0"/>
              </a:rPr>
              <a:t> provides the most trusted enterprise </a:t>
            </a:r>
            <a:r>
              <a:rPr lang="en-US" sz="2000" b="1" u="sng" dirty="0">
                <a:latin typeface="Segoe UI Light" panose="020B0502040204020203" pitchFamily="34" charset="0"/>
                <a:cs typeface="Segoe UI Light" panose="020B0502040204020203" pitchFamily="34" charset="0"/>
              </a:rPr>
              <a:t>Rapid Application Development (RAD)</a:t>
            </a:r>
            <a:r>
              <a:rPr lang="en-US" sz="2000" dirty="0">
                <a:latin typeface="Segoe UI Light" panose="020B0502040204020203" pitchFamily="34" charset="0"/>
                <a:cs typeface="Segoe UI Light" panose="020B0502040204020203" pitchFamily="34" charset="0"/>
              </a:rPr>
              <a:t> platform to accelerate digital transformation.</a:t>
            </a:r>
          </a:p>
          <a:p>
            <a:endParaRPr lang="en-US" sz="2000" dirty="0">
              <a:latin typeface="Segoe UI Light" panose="020B0502040204020203" pitchFamily="34" charset="0"/>
              <a:cs typeface="Segoe UI Light" panose="020B0502040204020203" pitchFamily="34" charset="0"/>
            </a:endParaRPr>
          </a:p>
          <a:p>
            <a:r>
              <a:rPr lang="en-US" sz="2000" dirty="0" err="1">
                <a:latin typeface="Segoe UI Light" panose="020B0502040204020203" pitchFamily="34" charset="0"/>
                <a:cs typeface="Segoe UI Light" panose="020B0502040204020203" pitchFamily="34" charset="0"/>
              </a:rPr>
              <a:t>OutSystems</a:t>
            </a:r>
            <a:r>
              <a:rPr lang="en-US" sz="2000" dirty="0">
                <a:latin typeface="Segoe UI Light" panose="020B0502040204020203" pitchFamily="34" charset="0"/>
                <a:cs typeface="Segoe UI Light" panose="020B0502040204020203" pitchFamily="34" charset="0"/>
              </a:rPr>
              <a:t> Platform is the fastest and most comprehensive way to </a:t>
            </a:r>
            <a:r>
              <a:rPr lang="en-US" sz="2000" b="1" u="sng" dirty="0">
                <a:latin typeface="Segoe UI Light" panose="020B0502040204020203" pitchFamily="34" charset="0"/>
                <a:cs typeface="Segoe UI Light" panose="020B0502040204020203" pitchFamily="34" charset="0"/>
              </a:rPr>
              <a:t>create, deploy, change, and manage custom mobile and web applications</a:t>
            </a:r>
            <a:r>
              <a:rPr lang="en-US" sz="2000" dirty="0">
                <a:latin typeface="Segoe UI Light" panose="020B0502040204020203" pitchFamily="34" charset="0"/>
                <a:cs typeface="Segoe UI Light" panose="020B0502040204020203" pitchFamily="34" charset="0"/>
              </a:rPr>
              <a:t> - delivered seamlessly across all devices.</a:t>
            </a:r>
          </a:p>
          <a:p>
            <a:endParaRPr lang="en-US" sz="2000" dirty="0">
              <a:latin typeface="Segoe UI Light" panose="020B0502040204020203" pitchFamily="34" charset="0"/>
              <a:cs typeface="Segoe UI Light" panose="020B0502040204020203" pitchFamily="34" charset="0"/>
            </a:endParaRPr>
          </a:p>
          <a:p>
            <a:r>
              <a:rPr lang="en-US" sz="2000" b="1" u="sng" dirty="0">
                <a:latin typeface="Segoe UI Light" panose="020B0502040204020203" pitchFamily="34" charset="0"/>
                <a:cs typeface="Segoe UI Light" panose="020B0502040204020203" pitchFamily="34" charset="0"/>
              </a:rPr>
              <a:t>Available as a cloud or on-premises solution</a:t>
            </a:r>
            <a:r>
              <a:rPr lang="en-US" sz="2000" dirty="0">
                <a:latin typeface="Segoe UI Light" panose="020B0502040204020203" pitchFamily="34" charset="0"/>
                <a:cs typeface="Segoe UI Light" panose="020B0502040204020203" pitchFamily="34" charset="0"/>
              </a:rPr>
              <a:t> with deep integration to all existing systems and an open architecture</a:t>
            </a:r>
          </a:p>
          <a:p>
            <a:endParaRPr lang="en-US" sz="2000" dirty="0">
              <a:latin typeface="Segoe UI Light" panose="020B0502040204020203" pitchFamily="34" charset="0"/>
              <a:cs typeface="Segoe UI Light" panose="020B0502040204020203" pitchFamily="34" charset="0"/>
            </a:endParaRPr>
          </a:p>
          <a:p>
            <a:r>
              <a:rPr lang="en-US" sz="2000" dirty="0" err="1">
                <a:latin typeface="Segoe UI Light" panose="020B0502040204020203" pitchFamily="34" charset="0"/>
                <a:cs typeface="Segoe UI Light" panose="020B0502040204020203" pitchFamily="34" charset="0"/>
              </a:rPr>
              <a:t>OutSystems</a:t>
            </a:r>
            <a:r>
              <a:rPr lang="en-US" sz="2000" dirty="0">
                <a:latin typeface="Segoe UI Light" panose="020B0502040204020203" pitchFamily="34" charset="0"/>
                <a:cs typeface="Segoe UI Light" panose="020B0502040204020203" pitchFamily="34" charset="0"/>
              </a:rPr>
              <a:t> manages the complete application lifecycle of large portfolios in thousands of enterprise organizations in </a:t>
            </a:r>
            <a:r>
              <a:rPr lang="en-US" sz="2000" b="1" u="sng" dirty="0">
                <a:latin typeface="Segoe UI Light" panose="020B0502040204020203" pitchFamily="34" charset="0"/>
                <a:cs typeface="Segoe UI Light" panose="020B0502040204020203" pitchFamily="34" charset="0"/>
              </a:rPr>
              <a:t>33 countries</a:t>
            </a:r>
            <a:r>
              <a:rPr lang="en-US" sz="2000" dirty="0">
                <a:latin typeface="Segoe UI Light" panose="020B0502040204020203" pitchFamily="34" charset="0"/>
                <a:cs typeface="Segoe UI Light" panose="020B0502040204020203" pitchFamily="34" charset="0"/>
              </a:rPr>
              <a:t> across </a:t>
            </a:r>
            <a:r>
              <a:rPr lang="en-US" sz="2000" b="1" u="sng" dirty="0">
                <a:latin typeface="Segoe UI Light" panose="020B0502040204020203" pitchFamily="34" charset="0"/>
                <a:cs typeface="Segoe UI Light" panose="020B0502040204020203" pitchFamily="34" charset="0"/>
              </a:rPr>
              <a:t>22 industries</a:t>
            </a:r>
            <a:r>
              <a:rPr lang="en-US"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311957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46B7A0-F1AA-46D5-86C7-D59B27443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 y="874183"/>
            <a:ext cx="12192000" cy="3471333"/>
          </a:xfrm>
          <a:prstGeom prst="rect">
            <a:avLst/>
          </a:prstGeom>
        </p:spPr>
      </p:pic>
      <p:pic>
        <p:nvPicPr>
          <p:cNvPr id="5" name="Picture 4">
            <a:extLst>
              <a:ext uri="{FF2B5EF4-FFF2-40B4-BE49-F238E27FC236}">
                <a16:creationId xmlns:a16="http://schemas.microsoft.com/office/drawing/2014/main" id="{05131B20-B8FA-4CF8-88D7-E47949633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775" y="3295650"/>
            <a:ext cx="1314450" cy="266700"/>
          </a:xfrm>
          <a:prstGeom prst="rect">
            <a:avLst/>
          </a:prstGeom>
        </p:spPr>
      </p:pic>
      <p:pic>
        <p:nvPicPr>
          <p:cNvPr id="9" name="Picture 8">
            <a:extLst>
              <a:ext uri="{FF2B5EF4-FFF2-40B4-BE49-F238E27FC236}">
                <a16:creationId xmlns:a16="http://schemas.microsoft.com/office/drawing/2014/main" id="{0C7A4937-1486-44B7-A8BE-77C9987F6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550" y="971550"/>
            <a:ext cx="2705100" cy="1638300"/>
          </a:xfrm>
          <a:prstGeom prst="rect">
            <a:avLst/>
          </a:prstGeom>
        </p:spPr>
      </p:pic>
      <p:pic>
        <p:nvPicPr>
          <p:cNvPr id="13" name="Picture 12">
            <a:extLst>
              <a:ext uri="{FF2B5EF4-FFF2-40B4-BE49-F238E27FC236}">
                <a16:creationId xmlns:a16="http://schemas.microsoft.com/office/drawing/2014/main" id="{C70A4869-B612-40CA-A3B0-9F8AEC6B3A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075" y="4907280"/>
            <a:ext cx="2762250" cy="1238250"/>
          </a:xfrm>
          <a:prstGeom prst="rect">
            <a:avLst/>
          </a:prstGeom>
        </p:spPr>
      </p:pic>
    </p:spTree>
    <p:extLst>
      <p:ext uri="{BB962C8B-B14F-4D97-AF65-F5344CB8AC3E}">
        <p14:creationId xmlns:p14="http://schemas.microsoft.com/office/powerpoint/2010/main" val="87763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141D0-4EE2-4930-A703-85B4E1B6DD10}"/>
              </a:ext>
            </a:extLst>
          </p:cNvPr>
          <p:cNvSpPr>
            <a:spLocks noGrp="1"/>
          </p:cNvSpPr>
          <p:nvPr>
            <p:ph type="title"/>
          </p:nvPr>
        </p:nvSpPr>
        <p:spPr>
          <a:xfrm>
            <a:off x="838200" y="365125"/>
            <a:ext cx="10515600" cy="1325563"/>
          </a:xfrm>
        </p:spPr>
        <p:txBody>
          <a:bodyPr/>
          <a:lstStyle/>
          <a:p>
            <a:r>
              <a:rPr lang="en-US"/>
              <a:t>Global Presence</a:t>
            </a:r>
            <a:endParaRPr lang="pt-PT" dirty="0"/>
          </a:p>
        </p:txBody>
      </p:sp>
      <p:pic>
        <p:nvPicPr>
          <p:cNvPr id="5" name="Picture 4">
            <a:extLst>
              <a:ext uri="{FF2B5EF4-FFF2-40B4-BE49-F238E27FC236}">
                <a16:creationId xmlns:a16="http://schemas.microsoft.com/office/drawing/2014/main" id="{F5532A00-6D0A-4A53-A2C1-E857DD698336}"/>
              </a:ext>
            </a:extLst>
          </p:cNvPr>
          <p:cNvPicPr>
            <a:picLocks noChangeAspect="1"/>
          </p:cNvPicPr>
          <p:nvPr/>
        </p:nvPicPr>
        <p:blipFill>
          <a:blip r:embed="rId2"/>
          <a:stretch>
            <a:fillRect/>
          </a:stretch>
        </p:blipFill>
        <p:spPr>
          <a:xfrm>
            <a:off x="838200" y="1324761"/>
            <a:ext cx="10577289" cy="4587089"/>
          </a:xfrm>
          <a:prstGeom prst="rect">
            <a:avLst/>
          </a:prstGeom>
        </p:spPr>
      </p:pic>
      <p:sp>
        <p:nvSpPr>
          <p:cNvPr id="8" name="Subtitle 7">
            <a:extLst>
              <a:ext uri="{FF2B5EF4-FFF2-40B4-BE49-F238E27FC236}">
                <a16:creationId xmlns:a16="http://schemas.microsoft.com/office/drawing/2014/main" id="{8D229A25-26BA-4995-9298-7F9D0B18F15C}"/>
              </a:ext>
            </a:extLst>
          </p:cNvPr>
          <p:cNvSpPr txBox="1">
            <a:spLocks/>
          </p:cNvSpPr>
          <p:nvPr/>
        </p:nvSpPr>
        <p:spPr>
          <a:xfrm>
            <a:off x="1053623" y="2246066"/>
            <a:ext cx="1619727" cy="307777"/>
          </a:xfrm>
          <a:prstGeom prst="rect">
            <a:avLst/>
          </a:prstGeom>
        </p:spPr>
        <p:txBody>
          <a:bodyPr vert="horz"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Countries</a:t>
            </a:r>
            <a:endParaRPr lang="pt-PT" sz="2000" dirty="0"/>
          </a:p>
        </p:txBody>
      </p:sp>
      <p:sp>
        <p:nvSpPr>
          <p:cNvPr id="9" name="Subtitle 7">
            <a:extLst>
              <a:ext uri="{FF2B5EF4-FFF2-40B4-BE49-F238E27FC236}">
                <a16:creationId xmlns:a16="http://schemas.microsoft.com/office/drawing/2014/main" id="{E16401F8-90D0-424D-A3B5-682791696AAC}"/>
              </a:ext>
            </a:extLst>
          </p:cNvPr>
          <p:cNvSpPr txBox="1">
            <a:spLocks/>
          </p:cNvSpPr>
          <p:nvPr/>
        </p:nvSpPr>
        <p:spPr>
          <a:xfrm>
            <a:off x="980598" y="3618305"/>
            <a:ext cx="1619727" cy="307777"/>
          </a:xfrm>
          <a:prstGeom prst="rect">
            <a:avLst/>
          </a:prstGeom>
        </p:spPr>
        <p:txBody>
          <a:bodyPr vert="horz"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Industries</a:t>
            </a:r>
            <a:endParaRPr lang="pt-PT" sz="2000" dirty="0"/>
          </a:p>
        </p:txBody>
      </p:sp>
      <p:sp>
        <p:nvSpPr>
          <p:cNvPr id="13" name="Subtitle 7">
            <a:extLst>
              <a:ext uri="{FF2B5EF4-FFF2-40B4-BE49-F238E27FC236}">
                <a16:creationId xmlns:a16="http://schemas.microsoft.com/office/drawing/2014/main" id="{57766788-8530-4218-8F5A-FA12A0C63D25}"/>
              </a:ext>
            </a:extLst>
          </p:cNvPr>
          <p:cNvSpPr txBox="1">
            <a:spLocks/>
          </p:cNvSpPr>
          <p:nvPr/>
        </p:nvSpPr>
        <p:spPr>
          <a:xfrm>
            <a:off x="980598" y="5049983"/>
            <a:ext cx="1619727" cy="615553"/>
          </a:xfrm>
          <a:prstGeom prst="rect">
            <a:avLst/>
          </a:prstGeom>
        </p:spPr>
        <p:txBody>
          <a:bodyPr vert="horz"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Global</a:t>
            </a:r>
          </a:p>
          <a:p>
            <a:pPr marL="0" indent="0" algn="ctr">
              <a:lnSpc>
                <a:spcPct val="100000"/>
              </a:lnSpc>
              <a:spcBef>
                <a:spcPts val="0"/>
              </a:spcBef>
              <a:buNone/>
            </a:pPr>
            <a:r>
              <a:rPr lang="en-US" sz="2000" dirty="0"/>
              <a:t>Partners</a:t>
            </a:r>
            <a:endParaRPr lang="pt-PT" sz="2000" dirty="0"/>
          </a:p>
        </p:txBody>
      </p:sp>
      <p:sp>
        <p:nvSpPr>
          <p:cNvPr id="14" name="Subtitle 7">
            <a:extLst>
              <a:ext uri="{FF2B5EF4-FFF2-40B4-BE49-F238E27FC236}">
                <a16:creationId xmlns:a16="http://schemas.microsoft.com/office/drawing/2014/main" id="{373F8E3B-354F-43DB-A055-B57ED968A543}"/>
              </a:ext>
            </a:extLst>
          </p:cNvPr>
          <p:cNvSpPr txBox="1">
            <a:spLocks/>
          </p:cNvSpPr>
          <p:nvPr/>
        </p:nvSpPr>
        <p:spPr>
          <a:xfrm>
            <a:off x="9172098" y="2168378"/>
            <a:ext cx="1943577" cy="615553"/>
          </a:xfrm>
          <a:prstGeom prst="rect">
            <a:avLst/>
          </a:prstGeom>
        </p:spPr>
        <p:txBody>
          <a:bodyPr vert="horz" wrap="square"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End Users of</a:t>
            </a:r>
          </a:p>
          <a:p>
            <a:pPr marL="0" indent="0" algn="ctr">
              <a:lnSpc>
                <a:spcPct val="100000"/>
              </a:lnSpc>
              <a:spcBef>
                <a:spcPts val="0"/>
              </a:spcBef>
              <a:buNone/>
            </a:pPr>
            <a:r>
              <a:rPr lang="en-US" sz="2000" dirty="0" err="1"/>
              <a:t>OutSystems</a:t>
            </a:r>
            <a:r>
              <a:rPr lang="en-US" sz="2000" dirty="0"/>
              <a:t> Apps</a:t>
            </a:r>
            <a:endParaRPr lang="pt-PT" sz="2000" dirty="0"/>
          </a:p>
        </p:txBody>
      </p:sp>
      <p:sp>
        <p:nvSpPr>
          <p:cNvPr id="15" name="Subtitle 7">
            <a:extLst>
              <a:ext uri="{FF2B5EF4-FFF2-40B4-BE49-F238E27FC236}">
                <a16:creationId xmlns:a16="http://schemas.microsoft.com/office/drawing/2014/main" id="{02B09E43-77AF-489D-93F6-8438E60332B9}"/>
              </a:ext>
            </a:extLst>
          </p:cNvPr>
          <p:cNvSpPr txBox="1">
            <a:spLocks/>
          </p:cNvSpPr>
          <p:nvPr/>
        </p:nvSpPr>
        <p:spPr>
          <a:xfrm>
            <a:off x="8890887" y="3677991"/>
            <a:ext cx="2310513" cy="307777"/>
          </a:xfrm>
          <a:prstGeom prst="rect">
            <a:avLst/>
          </a:prstGeom>
        </p:spPr>
        <p:txBody>
          <a:bodyPr vert="horz" wrap="square"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Community Members</a:t>
            </a:r>
            <a:endParaRPr lang="pt-PT" sz="2000" dirty="0"/>
          </a:p>
        </p:txBody>
      </p:sp>
      <p:sp>
        <p:nvSpPr>
          <p:cNvPr id="16" name="Subtitle 7">
            <a:extLst>
              <a:ext uri="{FF2B5EF4-FFF2-40B4-BE49-F238E27FC236}">
                <a16:creationId xmlns:a16="http://schemas.microsoft.com/office/drawing/2014/main" id="{5D62D2EA-EB5E-4AB9-86E7-F306316DE4D0}"/>
              </a:ext>
            </a:extLst>
          </p:cNvPr>
          <p:cNvSpPr txBox="1">
            <a:spLocks/>
          </p:cNvSpPr>
          <p:nvPr/>
        </p:nvSpPr>
        <p:spPr>
          <a:xfrm>
            <a:off x="9290938" y="5157541"/>
            <a:ext cx="1443738" cy="307777"/>
          </a:xfrm>
          <a:prstGeom prst="rect">
            <a:avLst/>
          </a:prstGeom>
        </p:spPr>
        <p:txBody>
          <a:bodyPr vert="horz" wrap="square" lIns="0" tIns="0" rIns="0" bIns="0" rtlCol="0"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dirty="0"/>
              <a:t>Applications</a:t>
            </a:r>
            <a:endParaRPr lang="pt-PT" sz="2000" dirty="0"/>
          </a:p>
        </p:txBody>
      </p:sp>
    </p:spTree>
    <p:extLst>
      <p:ext uri="{BB962C8B-B14F-4D97-AF65-F5344CB8AC3E}">
        <p14:creationId xmlns:p14="http://schemas.microsoft.com/office/powerpoint/2010/main" val="641021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FUNDING</a:t>
            </a:r>
          </a:p>
        </p:txBody>
      </p:sp>
      <p:sp>
        <p:nvSpPr>
          <p:cNvPr id="3" name="Content Placeholder 2"/>
          <p:cNvSpPr>
            <a:spLocks noGrp="1"/>
          </p:cNvSpPr>
          <p:nvPr>
            <p:ph idx="1"/>
          </p:nvPr>
        </p:nvSpPr>
        <p:spPr>
          <a:xfrm>
            <a:off x="838200" y="1825625"/>
            <a:ext cx="4299065" cy="4351338"/>
          </a:xfrm>
        </p:spPr>
        <p:txBody>
          <a:bodyPr/>
          <a:lstStyle/>
          <a:p>
            <a:r>
              <a:rPr lang="en-US" dirty="0"/>
              <a:t>Total Equity Funding</a:t>
            </a:r>
          </a:p>
          <a:p>
            <a:r>
              <a:rPr lang="en-US" dirty="0"/>
              <a:t>$61.13M in 3 Rounds from 4 Investors</a:t>
            </a:r>
          </a:p>
          <a:p>
            <a:endParaRPr lang="en-US" dirty="0"/>
          </a:p>
          <a:p>
            <a:r>
              <a:rPr lang="en-US" b="1" dirty="0"/>
              <a:t>Most Recent Funding</a:t>
            </a:r>
          </a:p>
          <a:p>
            <a:r>
              <a:rPr lang="en-US" dirty="0"/>
              <a:t>$55M Series C on February 2, 2016</a:t>
            </a:r>
            <a:endParaRPr lang="pt-PT" dirty="0"/>
          </a:p>
        </p:txBody>
      </p:sp>
      <p:pic>
        <p:nvPicPr>
          <p:cNvPr id="5" name="Picture 4">
            <a:hlinkClick r:id="rId2"/>
          </p:cNvPr>
          <p:cNvPicPr>
            <a:picLocks noChangeAspect="1"/>
          </p:cNvPicPr>
          <p:nvPr/>
        </p:nvPicPr>
        <p:blipFill rotWithShape="1">
          <a:blip r:embed="rId3"/>
          <a:srcRect b="25030"/>
          <a:stretch/>
        </p:blipFill>
        <p:spPr>
          <a:xfrm>
            <a:off x="5248103" y="1763754"/>
            <a:ext cx="5978946" cy="3448325"/>
          </a:xfrm>
          <a:prstGeom prst="rect">
            <a:avLst/>
          </a:prstGeom>
        </p:spPr>
      </p:pic>
      <p:sp>
        <p:nvSpPr>
          <p:cNvPr id="6" name="Rectangle 5"/>
          <p:cNvSpPr/>
          <p:nvPr/>
        </p:nvSpPr>
        <p:spPr>
          <a:xfrm>
            <a:off x="3136664" y="6488668"/>
            <a:ext cx="5375574" cy="369332"/>
          </a:xfrm>
          <a:prstGeom prst="rect">
            <a:avLst/>
          </a:prstGeom>
        </p:spPr>
        <p:txBody>
          <a:bodyPr wrap="none">
            <a:spAutoFit/>
          </a:bodyPr>
          <a:lstStyle/>
          <a:p>
            <a:r>
              <a:rPr lang="pt-PT" dirty="0"/>
              <a:t>https://www.crunchbase.com/organization/outsystems</a:t>
            </a:r>
          </a:p>
        </p:txBody>
      </p:sp>
    </p:spTree>
    <p:extLst>
      <p:ext uri="{BB962C8B-B14F-4D97-AF65-F5344CB8AC3E}">
        <p14:creationId xmlns:p14="http://schemas.microsoft.com/office/powerpoint/2010/main" val="586541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A4D0-7FC7-4EF3-A453-A632462B4833}"/>
              </a:ext>
            </a:extLst>
          </p:cNvPr>
          <p:cNvSpPr>
            <a:spLocks noGrp="1"/>
          </p:cNvSpPr>
          <p:nvPr>
            <p:ph type="title"/>
          </p:nvPr>
        </p:nvSpPr>
        <p:spPr/>
        <p:txBody>
          <a:bodyPr/>
          <a:lstStyle/>
          <a:p>
            <a:r>
              <a:rPr lang="en-US" b="1" dirty="0">
                <a:effectLst/>
              </a:rPr>
              <a:t>Customers Across Industries</a:t>
            </a:r>
            <a:endParaRPr lang="pt-PT" b="1" dirty="0"/>
          </a:p>
        </p:txBody>
      </p:sp>
      <p:grpSp>
        <p:nvGrpSpPr>
          <p:cNvPr id="13" name="Group 12">
            <a:extLst>
              <a:ext uri="{FF2B5EF4-FFF2-40B4-BE49-F238E27FC236}">
                <a16:creationId xmlns:a16="http://schemas.microsoft.com/office/drawing/2014/main" id="{5D4CF803-9141-4D7C-90A0-00725C3626F1}"/>
              </a:ext>
            </a:extLst>
          </p:cNvPr>
          <p:cNvGrpSpPr/>
          <p:nvPr/>
        </p:nvGrpSpPr>
        <p:grpSpPr>
          <a:xfrm>
            <a:off x="1477884" y="1591484"/>
            <a:ext cx="9393566" cy="572106"/>
            <a:chOff x="1148626" y="1451784"/>
            <a:chExt cx="9393566" cy="572106"/>
          </a:xfrm>
        </p:grpSpPr>
        <p:pic>
          <p:nvPicPr>
            <p:cNvPr id="2050" name="Picture 2" descr="https://www.outsystems.com/_image.aspx/GGcIvcGPI3Gz_o6iuSPVE1kioSPHH3ijrCvn92wA9jkWNg==/">
              <a:extLst>
                <a:ext uri="{FF2B5EF4-FFF2-40B4-BE49-F238E27FC236}">
                  <a16:creationId xmlns:a16="http://schemas.microsoft.com/office/drawing/2014/main" id="{844CE8F4-36C3-4939-9047-2252B6E9C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626"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outsystems.com/_image.aspx/GGcIvcGPI3Gz_o6iuSPVE1kioSPHH3ijrCvn92wA9zAbPA==/">
              <a:extLst>
                <a:ext uri="{FF2B5EF4-FFF2-40B4-BE49-F238E27FC236}">
                  <a16:creationId xmlns:a16="http://schemas.microsoft.com/office/drawing/2014/main" id="{4D3EF6B1-472D-400A-90B5-64A67ACEF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648"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outsystems.com/_image.aspx/GGcIvcGPI3Gz_o6iuSPVE1kioSPHH3ijrCvn92wA9jgVPQ==/">
              <a:extLst>
                <a:ext uri="{FF2B5EF4-FFF2-40B4-BE49-F238E27FC236}">
                  <a16:creationId xmlns:a16="http://schemas.microsoft.com/office/drawing/2014/main" id="{BECFB30D-4EB6-455D-A5E4-B1B20D71BC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670"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www.outsystems.com/_image.aspx/GGcIvcGPI3Gz_o6iuSPVE1kioSPHH3ijrCvn92wA9jkXNQ==/">
              <a:extLst>
                <a:ext uri="{FF2B5EF4-FFF2-40B4-BE49-F238E27FC236}">
                  <a16:creationId xmlns:a16="http://schemas.microsoft.com/office/drawing/2014/main" id="{E9588E41-D5E0-496E-903C-A586D61F3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4692"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www.outsystems.com/_image.aspx/GGcIvcGPI3Gz_o6iuSPVE1kioSPHH3ijrCvn92wA9zAXNA==/">
              <a:extLst>
                <a:ext uri="{FF2B5EF4-FFF2-40B4-BE49-F238E27FC236}">
                  <a16:creationId xmlns:a16="http://schemas.microsoft.com/office/drawing/2014/main" id="{244F3AFB-4E38-48FE-9AAF-030D25FD7C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714"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s://www.outsystems.com/_image.aspx/GGcIvcGPI3Gz_o6iuSPVE1kioSPHH3ijrCvn92wF8DMSMw==/">
              <a:extLst>
                <a:ext uri="{FF2B5EF4-FFF2-40B4-BE49-F238E27FC236}">
                  <a16:creationId xmlns:a16="http://schemas.microsoft.com/office/drawing/2014/main" id="{35E206CE-CE60-4EF0-94A5-69049CF5F8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758"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www.outsystems.com/_image.aspx/GGcIvcGPI3Gz_o6iuSPVE1kioSPHH3ijrCvn92wA9zAVMA==/">
              <a:extLst>
                <a:ext uri="{FF2B5EF4-FFF2-40B4-BE49-F238E27FC236}">
                  <a16:creationId xmlns:a16="http://schemas.microsoft.com/office/drawing/2014/main" id="{D1DBBD34-62FA-4D83-B0F9-D01DDD6003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8736"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s://www.outsystems.com/_image.aspx/GGcIvcGPI3Gz_o6iuSPVE1kioSPHH3ijrCvn92wA9zATMA==/">
              <a:extLst>
                <a:ext uri="{FF2B5EF4-FFF2-40B4-BE49-F238E27FC236}">
                  <a16:creationId xmlns:a16="http://schemas.microsoft.com/office/drawing/2014/main" id="{B5113AFF-6793-4551-91C8-B29C51EB22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6822"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14" name="Picture 66" descr="https://www.outsystems.com/_image.aspx/GGcIvcGPI3Gz_o6iuSPVE1kioSPHH3ijrCvn92wA9jkTMQ==/">
              <a:extLst>
                <a:ext uri="{FF2B5EF4-FFF2-40B4-BE49-F238E27FC236}">
                  <a16:creationId xmlns:a16="http://schemas.microsoft.com/office/drawing/2014/main" id="{DFA35E1B-EADB-47E5-8CBE-6829D6B691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2780" y="1451784"/>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44" name="Picture 96" descr="https://www.outsystems.com/_image.aspx/GGcIvcGPI3Gz_o6iuSPVE1kioSPHH3ijrCvn92wA9jkSMg==/">
              <a:extLst>
                <a:ext uri="{FF2B5EF4-FFF2-40B4-BE49-F238E27FC236}">
                  <a16:creationId xmlns:a16="http://schemas.microsoft.com/office/drawing/2014/main" id="{FE612FE5-AABE-45EC-8CAA-579AFAD699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84802" y="1451784"/>
              <a:ext cx="915370" cy="5721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B8F7561D-D0E9-453C-99E6-2FC51823976B}"/>
              </a:ext>
            </a:extLst>
          </p:cNvPr>
          <p:cNvGrpSpPr/>
          <p:nvPr/>
        </p:nvGrpSpPr>
        <p:grpSpPr>
          <a:xfrm>
            <a:off x="535518" y="4637496"/>
            <a:ext cx="11278299" cy="572106"/>
            <a:chOff x="465808" y="4543872"/>
            <a:chExt cx="11278299" cy="572106"/>
          </a:xfrm>
        </p:grpSpPr>
        <p:pic>
          <p:nvPicPr>
            <p:cNvPr id="2094" name="Picture 46" descr="https://www.outsystems.com/_image.aspx/GGcIvcGPI3Gz_o6iuSPVE1kioSPHH3ijrCvn92wA9zAaNw==/">
              <a:extLst>
                <a:ext uri="{FF2B5EF4-FFF2-40B4-BE49-F238E27FC236}">
                  <a16:creationId xmlns:a16="http://schemas.microsoft.com/office/drawing/2014/main" id="{527E253E-0535-403D-81EF-69F67D22B2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8312"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descr="https://www.outsystems.com/_image.aspx/GGcIvcGPI3Gz_o6iuSPVE1kioSPHH3ijrCvn92wE8TYSNA==/">
              <a:extLst>
                <a:ext uri="{FF2B5EF4-FFF2-40B4-BE49-F238E27FC236}">
                  <a16:creationId xmlns:a16="http://schemas.microsoft.com/office/drawing/2014/main" id="{748F04F7-EBCB-41E1-BE17-315A10E4DC4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7892"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02" name="Picture 54" descr="https://www.outsystems.com/_image.aspx/GGcIvcGPI3Gz_o6iuSPVE1kioSPHH3ijrCvn92wE8TYSMg==/">
              <a:extLst>
                <a:ext uri="{FF2B5EF4-FFF2-40B4-BE49-F238E27FC236}">
                  <a16:creationId xmlns:a16="http://schemas.microsoft.com/office/drawing/2014/main" id="{B2F39533-DE06-472B-98C0-6C2B5B6489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49976"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06" name="Picture 58" descr="https://www.outsystems.com/_image.aspx/GGcIvcGPI3Gz_o6iuSPVE1kioSPHH3ijrCvn92wA9jkaNQ==/">
              <a:extLst>
                <a:ext uri="{FF2B5EF4-FFF2-40B4-BE49-F238E27FC236}">
                  <a16:creationId xmlns:a16="http://schemas.microsoft.com/office/drawing/2014/main" id="{6B429A31-4061-42C2-800F-656E7AAE38A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2480"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12" name="Picture 64" descr="https://www.outsystems.com/_image.aspx/GGcIvcGPI3Gz_o6iuSPVE1kioSPHH3ijrCvn92wA9zAVMw==/">
              <a:extLst>
                <a:ext uri="{FF2B5EF4-FFF2-40B4-BE49-F238E27FC236}">
                  <a16:creationId xmlns:a16="http://schemas.microsoft.com/office/drawing/2014/main" id="{714708E0-AE9F-4F06-BAA0-7615328355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60396"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16" name="Picture 68" descr="https://www.outsystems.com/_image.aspx/GGcIvcGPI3Gz_o6iuSPVE1kioSPHH3ijrCvn92wA9zAUPA==/">
              <a:extLst>
                <a:ext uri="{FF2B5EF4-FFF2-40B4-BE49-F238E27FC236}">
                  <a16:creationId xmlns:a16="http://schemas.microsoft.com/office/drawing/2014/main" id="{21B52970-CAF2-4383-B9CB-864287928DC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44564"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18" name="Picture 70" descr="https://www.outsystems.com/_image.aspx/GGcIvcGPI3Gz_o6iuSPVE1kioSPHH3ijrCvn92wI9jkQMQ==/">
              <a:extLst>
                <a:ext uri="{FF2B5EF4-FFF2-40B4-BE49-F238E27FC236}">
                  <a16:creationId xmlns:a16="http://schemas.microsoft.com/office/drawing/2014/main" id="{8B0D643E-AF29-42BD-A47C-730F865E4BC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76228"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20" name="Picture 72" descr="https://www.outsystems.com/_image.aspx/GGcIvcGPI3Gz_o6iuSPVE1kioSPHH3ijrCvn92wA9jgaMQ==/">
              <a:extLst>
                <a:ext uri="{FF2B5EF4-FFF2-40B4-BE49-F238E27FC236}">
                  <a16:creationId xmlns:a16="http://schemas.microsoft.com/office/drawing/2014/main" id="{B600D376-B238-4E69-94FF-454C5C14B3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34144"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40" name="Picture 92" descr="https://www.outsystems.com/_image.aspx/GGcIvcGPI3Gz_o6iuSPVE1kioSPHH3ijrCvn92wA9jkSNw==/">
              <a:extLst>
                <a:ext uri="{FF2B5EF4-FFF2-40B4-BE49-F238E27FC236}">
                  <a16:creationId xmlns:a16="http://schemas.microsoft.com/office/drawing/2014/main" id="{9167EAE9-5BBB-4E91-A258-8163C4F9CA7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6648"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42" name="Picture 94" descr="https://www.outsystems.com/_image.aspx/GGcIvcGPI3Gz_o6iuSPVE1kioSPHH3ijrCvn92wA9jkRMg==/">
              <a:extLst>
                <a:ext uri="{FF2B5EF4-FFF2-40B4-BE49-F238E27FC236}">
                  <a16:creationId xmlns:a16="http://schemas.microsoft.com/office/drawing/2014/main" id="{DA016AC5-E9AC-4BCC-B024-E6D513695EC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28737"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48" name="Picture 100" descr="https://www.outsystems.com/_image.aspx/GGcIvcGPI3Gz_o6iuSPVE1kioSPHH3ijrCvn92wI8TcaMg==/">
              <a:extLst>
                <a:ext uri="{FF2B5EF4-FFF2-40B4-BE49-F238E27FC236}">
                  <a16:creationId xmlns:a16="http://schemas.microsoft.com/office/drawing/2014/main" id="{192DB9E8-913C-4541-9D09-DE26E3A44F6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5808" y="4543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60" name="Picture 112" descr="https://www.outsystems.com/_image.aspx/GGcIvcGPI3Gz_o6iuSPVE1kioSPHH3ijrCvn92wC9TEUMQ==/">
              <a:extLst>
                <a:ext uri="{FF2B5EF4-FFF2-40B4-BE49-F238E27FC236}">
                  <a16:creationId xmlns:a16="http://schemas.microsoft.com/office/drawing/2014/main" id="{4CE499E7-9EAD-4F68-92DE-157D8DA5F10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92060" y="4543872"/>
              <a:ext cx="915370" cy="5721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5D3FE8BF-9620-4512-AB08-16F7B55DDCEF}"/>
              </a:ext>
            </a:extLst>
          </p:cNvPr>
          <p:cNvGrpSpPr/>
          <p:nvPr/>
        </p:nvGrpSpPr>
        <p:grpSpPr>
          <a:xfrm>
            <a:off x="478001" y="3114490"/>
            <a:ext cx="11393332" cy="572106"/>
            <a:chOff x="461489" y="3070872"/>
            <a:chExt cx="11393332" cy="572106"/>
          </a:xfrm>
        </p:grpSpPr>
        <p:pic>
          <p:nvPicPr>
            <p:cNvPr id="2058" name="Picture 10" descr="https://www.outsystems.com/_image.aspx/GGcIvcGPI3Gz_o6iuSPVE1kioSPHH3ijrCvn92wA9zAXPQ==/">
              <a:extLst>
                <a:ext uri="{FF2B5EF4-FFF2-40B4-BE49-F238E27FC236}">
                  <a16:creationId xmlns:a16="http://schemas.microsoft.com/office/drawing/2014/main" id="{2993B1E3-1A05-4DB4-A934-9E19862A298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50736"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www.outsystems.com/_image.aspx/GGcIvcGPI3Gz_o6iuSPVE1kioSPHH3ijrCvn92wA9zASNg==/">
              <a:extLst>
                <a:ext uri="{FF2B5EF4-FFF2-40B4-BE49-F238E27FC236}">
                  <a16:creationId xmlns:a16="http://schemas.microsoft.com/office/drawing/2014/main" id="{C93746CC-0456-4084-8C1D-0459ADFDD8B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76975"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www.outsystems.com/_image.aspx/GGcIvcGPI3Gz_o6iuSPVE1kioSPHH3ijrCvn928B9TkUMw==/">
              <a:extLst>
                <a:ext uri="{FF2B5EF4-FFF2-40B4-BE49-F238E27FC236}">
                  <a16:creationId xmlns:a16="http://schemas.microsoft.com/office/drawing/2014/main" id="{1108664F-EED3-4D0D-939A-A95E02D9A6B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34718" y="3090896"/>
              <a:ext cx="858159" cy="532059"/>
            </a:xfrm>
            <a:prstGeom prst="rect">
              <a:avLst/>
            </a:prstGeom>
            <a:solidFill>
              <a:schemeClr val="bg1"/>
            </a:solidFill>
          </p:spPr>
        </p:pic>
        <p:pic>
          <p:nvPicPr>
            <p:cNvPr id="2074" name="Picture 26" descr="https://www.outsystems.com/_image.aspx/GGcIvcGPI3Gz_o6iuSPVE1kioSPHH3ijrCvn92wD8zAbMg==/">
              <a:extLst>
                <a:ext uri="{FF2B5EF4-FFF2-40B4-BE49-F238E27FC236}">
                  <a16:creationId xmlns:a16="http://schemas.microsoft.com/office/drawing/2014/main" id="{A339BFE6-BFAD-4AD7-A02E-6879ABA68DA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19232"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https://www.outsystems.com/_image.aspx/GGcIvcGPI3Gz_o6iuSPVE1kioSPHH3ijrCvn92wA9zAVNQ==/">
              <a:extLst>
                <a:ext uri="{FF2B5EF4-FFF2-40B4-BE49-F238E27FC236}">
                  <a16:creationId xmlns:a16="http://schemas.microsoft.com/office/drawing/2014/main" id="{B363E5B5-8004-44B7-969B-45E25DEB51D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35250"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https://www.outsystems.com/_image.aspx/GGcIvcGPI3Gz_o6iuSPVE1kioSPHH3ijrCvn92wA9zASPA==/">
              <a:extLst>
                <a:ext uri="{FF2B5EF4-FFF2-40B4-BE49-F238E27FC236}">
                  <a16:creationId xmlns:a16="http://schemas.microsoft.com/office/drawing/2014/main" id="{DCCEFFCD-CF06-4D83-A259-5085C2C1090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92993"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https://www.outsystems.com/_image.aspx/GGcIvcGPI3Gz_o6iuSPVE1kioSPHH3ijrCvn92wA9zATNQ==/">
              <a:extLst>
                <a:ext uri="{FF2B5EF4-FFF2-40B4-BE49-F238E27FC236}">
                  <a16:creationId xmlns:a16="http://schemas.microsoft.com/office/drawing/2014/main" id="{F7A87EAF-B7B6-438A-903F-2B89EFACFE3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1489"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https://www.outsystems.com/_image.aspx/GGcIvcGPI3Gz_o6iuSPVE1kioSPHH3ijrCvn92wA9zATMw==/">
              <a:extLst>
                <a:ext uri="{FF2B5EF4-FFF2-40B4-BE49-F238E27FC236}">
                  <a16:creationId xmlns:a16="http://schemas.microsoft.com/office/drawing/2014/main" id="{70693EF7-1BE1-4ACF-B40A-0D5E3FC2455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66222"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https://www.outsystems.com/_image.aspx/GGcIvcGPI3Gz_o6iuSPVE1kioSPHH3ijrCvn92wG9zgTMQ==/">
              <a:extLst>
                <a:ext uri="{FF2B5EF4-FFF2-40B4-BE49-F238E27FC236}">
                  <a16:creationId xmlns:a16="http://schemas.microsoft.com/office/drawing/2014/main" id="{5FBEE5DC-26FA-46A6-921E-A94FD25FD7B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023965" y="3070872"/>
              <a:ext cx="915370" cy="572106"/>
            </a:xfrm>
            <a:prstGeom prst="rect">
              <a:avLst/>
            </a:prstGeom>
            <a:solidFill>
              <a:schemeClr val="bg1"/>
            </a:solidFill>
          </p:spPr>
        </p:pic>
        <p:pic>
          <p:nvPicPr>
            <p:cNvPr id="2132" name="Picture 84" descr="https://www.outsystems.com/_image.aspx/GGcIvcGPI3Gz_o6iuSPVE1kioSPHH3ijrCvn92wA9jkWMQ==/">
              <a:extLst>
                <a:ext uri="{FF2B5EF4-FFF2-40B4-BE49-F238E27FC236}">
                  <a16:creationId xmlns:a16="http://schemas.microsoft.com/office/drawing/2014/main" id="{C5F2DF9F-8A5E-4F15-8597-BA6CA23342BD}"/>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981708"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58" name="Picture 110" descr="https://www.outsystems.com/_image.aspx/GGcIvcGPI3Gz_o6iuSPVE1kioSPHH3ijrCvn928A9TAUMg==/">
              <a:extLst>
                <a:ext uri="{FF2B5EF4-FFF2-40B4-BE49-F238E27FC236}">
                  <a16:creationId xmlns:a16="http://schemas.microsoft.com/office/drawing/2014/main" id="{7D6D268A-759F-4365-8D8B-E7C68F09E1D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108479" y="3070872"/>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66" name="Picture 118" descr="https://www.outsystems.com/_image.aspx/GGcIvcGPI3Gz_o6iuSPVE1kioSPHH3ijrCvn92wA9zARMQ==/">
              <a:extLst>
                <a:ext uri="{FF2B5EF4-FFF2-40B4-BE49-F238E27FC236}">
                  <a16:creationId xmlns:a16="http://schemas.microsoft.com/office/drawing/2014/main" id="{EABB3D72-8B3D-4D75-B80A-54E014EE959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939451" y="3070872"/>
              <a:ext cx="915370" cy="5721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9C2142F5-A038-4CB6-9E96-A58F0F4723F0}"/>
              </a:ext>
            </a:extLst>
          </p:cNvPr>
          <p:cNvGrpSpPr/>
          <p:nvPr/>
        </p:nvGrpSpPr>
        <p:grpSpPr>
          <a:xfrm>
            <a:off x="475103" y="3875993"/>
            <a:ext cx="11399128" cy="572106"/>
            <a:chOff x="488717" y="3786297"/>
            <a:chExt cx="11399128" cy="572106"/>
          </a:xfrm>
        </p:grpSpPr>
        <p:pic>
          <p:nvPicPr>
            <p:cNvPr id="2056" name="Picture 8" descr="https://www.outsystems.com/_image.aspx/GGcIvcGPI3Gz_o6iuSPVE1kioSPHH3ijrCvn92wA9zkaNQ==/">
              <a:extLst>
                <a:ext uri="{FF2B5EF4-FFF2-40B4-BE49-F238E27FC236}">
                  <a16:creationId xmlns:a16="http://schemas.microsoft.com/office/drawing/2014/main" id="{82B40295-F6F0-423D-B531-6DECBCB3DB5C}"/>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88717"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www.outsystems.com/_image.aspx/GGcIvcGPI3Gz_o6iuSPVE1kioSPHH3ijrCvn92wA9zAUNg==/">
              <a:extLst>
                <a:ext uri="{FF2B5EF4-FFF2-40B4-BE49-F238E27FC236}">
                  <a16:creationId xmlns:a16="http://schemas.microsoft.com/office/drawing/2014/main" id="{A21E7DE3-8063-4FE6-9D23-9798071F4F2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441786"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https://www.outsystems.com/_image.aspx/GGcIvcGPI3Gz_o6iuSPVE1kioSPHH3ijrCvn92wA9zAbNg==/">
              <a:extLst>
                <a:ext uri="{FF2B5EF4-FFF2-40B4-BE49-F238E27FC236}">
                  <a16:creationId xmlns:a16="http://schemas.microsoft.com/office/drawing/2014/main" id="{948938A3-50C7-4208-8100-FAA0C442BE1E}"/>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207131"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https://www.outsystems.com/_image.aspx/GGcIvcGPI3Gz_o6iuSPVE1kioSPHH3ijrCvn92wD8jUUPA==/">
              <a:extLst>
                <a:ext uri="{FF2B5EF4-FFF2-40B4-BE49-F238E27FC236}">
                  <a16:creationId xmlns:a16="http://schemas.microsoft.com/office/drawing/2014/main" id="{4BDDC7F6-EBEF-4562-BE22-6A135D74EBAC}"/>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254062"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52" descr="https://www.outsystems.com/_image.aspx/GGcIvcGPI3Gz_o6iuSPVE1kioSPHH3ijrCvn92wE_jcRNg==/">
              <a:extLst>
                <a:ext uri="{FF2B5EF4-FFF2-40B4-BE49-F238E27FC236}">
                  <a16:creationId xmlns:a16="http://schemas.microsoft.com/office/drawing/2014/main" id="{3B04CCF0-B73C-4525-A613-3E2F27BD336E}"/>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347924" y="3786297"/>
              <a:ext cx="915370" cy="572106"/>
            </a:xfrm>
            <a:prstGeom prst="rect">
              <a:avLst/>
            </a:prstGeom>
            <a:solidFill>
              <a:schemeClr val="bg1"/>
            </a:solidFill>
          </p:spPr>
        </p:pic>
        <p:pic>
          <p:nvPicPr>
            <p:cNvPr id="2104" name="Picture 56" descr="https://www.outsystems.com/_image.aspx/GGcIvcGPI3Gz_o6iuSPVE1kioSPHH3ijrCvn92wE8TUbMw==/">
              <a:extLst>
                <a:ext uri="{FF2B5EF4-FFF2-40B4-BE49-F238E27FC236}">
                  <a16:creationId xmlns:a16="http://schemas.microsoft.com/office/drawing/2014/main" id="{E3BA5B51-C50B-490E-9360-F3D765B8F66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160200"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08" name="Picture 60" descr="https://www.outsystems.com/_image.aspx/GGcIvcGPI3Gz_o6iuSPVE1kioSPHH3ijrCvn92wA9zAUMQ==/">
              <a:extLst>
                <a:ext uri="{FF2B5EF4-FFF2-40B4-BE49-F238E27FC236}">
                  <a16:creationId xmlns:a16="http://schemas.microsoft.com/office/drawing/2014/main" id="{086A35CF-A32D-4778-8540-E9BB4F3463A8}"/>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300993"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10" name="Picture 62" descr="https://www.outsystems.com/_image.aspx/GGcIvcGPI3Gz_o6iuSPVE1kioSPHH3ijrCvn92wA9jkaMA==/">
              <a:extLst>
                <a:ext uri="{FF2B5EF4-FFF2-40B4-BE49-F238E27FC236}">
                  <a16:creationId xmlns:a16="http://schemas.microsoft.com/office/drawing/2014/main" id="{7CE53899-A287-49E6-87B4-5ADA3FA2AA2D}"/>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394855"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26" name="Picture 78" descr="https://www.outsystems.com/_image.aspx/GGcIvcGPI3Gz_o6iuSPVE1kioSPHH3ijrCvn92wA9jkVPA==/">
              <a:extLst>
                <a:ext uri="{FF2B5EF4-FFF2-40B4-BE49-F238E27FC236}">
                  <a16:creationId xmlns:a16="http://schemas.microsoft.com/office/drawing/2014/main" id="{9D68BD5A-5F7B-4706-B0D7-23E5BDBD2600}"/>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0972475"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28" name="Picture 80" descr="https://www.outsystems.com/_image.aspx/GGcIvcGPI3Gz_o6iuSPVE1kioSPHH3ijrCvn92wH9zEaMw==/">
              <a:extLst>
                <a:ext uri="{FF2B5EF4-FFF2-40B4-BE49-F238E27FC236}">
                  <a16:creationId xmlns:a16="http://schemas.microsoft.com/office/drawing/2014/main" id="{96AF2A19-EB88-46D5-88A3-8659905CE16C}"/>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9066338"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54" name="Picture 106" descr="https://www.outsystems.com/_image.aspx/GGcIvcGPI3Gz_o6iuSPVE1kioSPHH3ijrCvn92wC9TEXNw==/">
              <a:extLst>
                <a:ext uri="{FF2B5EF4-FFF2-40B4-BE49-F238E27FC236}">
                  <a16:creationId xmlns:a16="http://schemas.microsoft.com/office/drawing/2014/main" id="{80A72829-62A3-40CD-A034-E26486AC03CD}"/>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019407" y="3786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72" name="Picture 124" descr="https://www.outsystems.com/_image.aspx/GGcIvcGPI3Gz_o6iuSPVE1kioSPHH3ijrCvn92wE_jcWMA==/">
              <a:extLst>
                <a:ext uri="{FF2B5EF4-FFF2-40B4-BE49-F238E27FC236}">
                  <a16:creationId xmlns:a16="http://schemas.microsoft.com/office/drawing/2014/main" id="{3FECEE4A-0923-4536-86B6-DC0BB0D3FE29}"/>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113269" y="3786297"/>
              <a:ext cx="915370" cy="572106"/>
            </a:xfrm>
            <a:prstGeom prst="rect">
              <a:avLst/>
            </a:prstGeom>
            <a:solidFill>
              <a:schemeClr val="bg1"/>
            </a:solidFill>
            <a:ln>
              <a:noFill/>
            </a:ln>
          </p:spPr>
        </p:pic>
      </p:grpSp>
      <p:grpSp>
        <p:nvGrpSpPr>
          <p:cNvPr id="12" name="Group 11">
            <a:extLst>
              <a:ext uri="{FF2B5EF4-FFF2-40B4-BE49-F238E27FC236}">
                <a16:creationId xmlns:a16="http://schemas.microsoft.com/office/drawing/2014/main" id="{536244EA-87DA-4F98-A989-91620A098849}"/>
              </a:ext>
            </a:extLst>
          </p:cNvPr>
          <p:cNvGrpSpPr/>
          <p:nvPr/>
        </p:nvGrpSpPr>
        <p:grpSpPr>
          <a:xfrm>
            <a:off x="908240" y="2352987"/>
            <a:ext cx="10532854" cy="572106"/>
            <a:chOff x="644417" y="2198675"/>
            <a:chExt cx="10532854" cy="572106"/>
          </a:xfrm>
        </p:grpSpPr>
        <p:pic>
          <p:nvPicPr>
            <p:cNvPr id="2088" name="Picture 40" descr="https://www.outsystems.com/_image.aspx/GGcIvcGPI3Gz_o6iuSPVE1kioSPHH3ijrCvn92wA9zAQNA==/">
              <a:extLst>
                <a:ext uri="{FF2B5EF4-FFF2-40B4-BE49-F238E27FC236}">
                  <a16:creationId xmlns:a16="http://schemas.microsoft.com/office/drawing/2014/main" id="{9C5A01E3-EB09-4F57-9862-F1541BA6009F}"/>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567913"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https://www.outsystems.com/_image.aspx/GGcIvcGPI3Gz_o6iuSPVE1kioSPHH3ijrCvn92wA9jgVMg==/">
              <a:extLst>
                <a:ext uri="{FF2B5EF4-FFF2-40B4-BE49-F238E27FC236}">
                  <a16:creationId xmlns:a16="http://schemas.microsoft.com/office/drawing/2014/main" id="{835EEB7F-BA89-452C-8631-582BA9CD8959}"/>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529661"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24" name="Picture 76" descr="https://www.outsystems.com/_image.aspx/GGcIvcGPI3Gz_o6iuSPVE1kioSPHH3ijrCvn92wA9jkVMQ==/">
              <a:extLst>
                <a:ext uri="{FF2B5EF4-FFF2-40B4-BE49-F238E27FC236}">
                  <a16:creationId xmlns:a16="http://schemas.microsoft.com/office/drawing/2014/main" id="{0ACB82EF-F904-421D-9D2D-9268C6BD1DC9}"/>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44417"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34" name="Picture 86" descr="https://www.outsystems.com/_image.aspx/GGcIvcGPI3Gz_o6iuSPVE1kioSPHH3ijrCvn92wG8TMRPA==/">
              <a:extLst>
                <a:ext uri="{FF2B5EF4-FFF2-40B4-BE49-F238E27FC236}">
                  <a16:creationId xmlns:a16="http://schemas.microsoft.com/office/drawing/2014/main" id="{2A1F0793-EBCB-44AA-A948-B682F51C808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491409" y="2198675"/>
              <a:ext cx="915370" cy="572106"/>
            </a:xfrm>
            <a:prstGeom prst="rect">
              <a:avLst/>
            </a:prstGeom>
            <a:solidFill>
              <a:schemeClr val="bg1"/>
            </a:solidFill>
          </p:spPr>
        </p:pic>
        <p:pic>
          <p:nvPicPr>
            <p:cNvPr id="2136" name="Picture 88" descr="https://www.outsystems.com/_image.aspx/GGcIvcGPI3Gz_o6iuSPVE1kioSPHH3ijrCvn92wA9jgaNg==/">
              <a:extLst>
                <a:ext uri="{FF2B5EF4-FFF2-40B4-BE49-F238E27FC236}">
                  <a16:creationId xmlns:a16="http://schemas.microsoft.com/office/drawing/2014/main" id="{DABF0B6F-F595-4E3B-9730-E4FB24994A06}"/>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6414905"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38" name="Picture 90" descr="https://www.outsystems.com/_image.aspx/GGcIvcGPI3Gz_o6iuSPVE1kioSPHH3ijrCvn92wA9jkSNA==/">
              <a:extLst>
                <a:ext uri="{FF2B5EF4-FFF2-40B4-BE49-F238E27FC236}">
                  <a16:creationId xmlns:a16="http://schemas.microsoft.com/office/drawing/2014/main" id="{919779E2-6CC5-40E9-BD2A-02BD61F3593D}"/>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376653"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52" name="Picture 104" descr="https://www.outsystems.com/_image.aspx/GGcIvcGPI3Gz_o6iuSPVE1kioSPHH3ijrCvn92wA9jkUNA==/">
              <a:extLst>
                <a:ext uri="{FF2B5EF4-FFF2-40B4-BE49-F238E27FC236}">
                  <a16:creationId xmlns:a16="http://schemas.microsoft.com/office/drawing/2014/main" id="{725158FC-263A-4DB8-9063-52725DF3A1D5}"/>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8338401"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62" name="Picture 114" descr="https://www.outsystems.com/_image.aspx/GGcIvcGPI3Gz_o6iuSPVE1kioSPHH3ijrCvn92wA9zAQPQ==/">
              <a:extLst>
                <a:ext uri="{FF2B5EF4-FFF2-40B4-BE49-F238E27FC236}">
                  <a16:creationId xmlns:a16="http://schemas.microsoft.com/office/drawing/2014/main" id="{E4C8A3E8-BC2C-492D-B6F1-A7B9B8374E60}"/>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5453157"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64" name="Picture 116" descr="https://www.outsystems.com/_image.aspx/GGcIvcGPI3Gz_o6iuSPVE1kioSPHH3ijrCvn92wA9zARNg==/">
              <a:extLst>
                <a:ext uri="{FF2B5EF4-FFF2-40B4-BE49-F238E27FC236}">
                  <a16:creationId xmlns:a16="http://schemas.microsoft.com/office/drawing/2014/main" id="{4F851E66-F31F-4553-BEBA-A5B5C2F232C0}"/>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9300149"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68" name="Picture 120" descr="https://www.outsystems.com/_image.aspx/GGcIvcGPI3Gz_o6iuSPVE1kioSPHH3ijrCvn92wA9zARPA==/">
              <a:extLst>
                <a:ext uri="{FF2B5EF4-FFF2-40B4-BE49-F238E27FC236}">
                  <a16:creationId xmlns:a16="http://schemas.microsoft.com/office/drawing/2014/main" id="{16963E73-FA9D-4573-99B6-E621A7E36F57}"/>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10261901" y="2198675"/>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74" name="Picture 126" descr="https://www.outsystems.com/_image.aspx/GGcIvcGPI3Gz_o6iuSPVE1kioSPHH3ijrCvn92wA9zAWMA==/">
              <a:extLst>
                <a:ext uri="{FF2B5EF4-FFF2-40B4-BE49-F238E27FC236}">
                  <a16:creationId xmlns:a16="http://schemas.microsoft.com/office/drawing/2014/main" id="{FC0D72CD-C8C1-4FAC-A291-457C4CBADA93}"/>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606165" y="2198675"/>
              <a:ext cx="915370" cy="5721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B4DBAA47-BE98-4518-8518-28F8D9DC9C57}"/>
              </a:ext>
            </a:extLst>
          </p:cNvPr>
          <p:cNvGrpSpPr/>
          <p:nvPr/>
        </p:nvGrpSpPr>
        <p:grpSpPr>
          <a:xfrm>
            <a:off x="2727757" y="5398997"/>
            <a:ext cx="6893820" cy="572106"/>
            <a:chOff x="2491744" y="5259297"/>
            <a:chExt cx="6893820" cy="572106"/>
          </a:xfrm>
        </p:grpSpPr>
        <p:pic>
          <p:nvPicPr>
            <p:cNvPr id="2122" name="Picture 74" descr="https://www.outsystems.com/_image.aspx/GGcIvcGPI3Gz_o6iuSPVE1kioSPHH3ijrCvn92wA9jkUPQ==/">
              <a:extLst>
                <a:ext uri="{FF2B5EF4-FFF2-40B4-BE49-F238E27FC236}">
                  <a16:creationId xmlns:a16="http://schemas.microsoft.com/office/drawing/2014/main" id="{BC67B6AE-FB6A-437D-83F5-37CB6E4774AC}"/>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488152"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30" name="Picture 82" descr="https://www.outsystems.com/_image.aspx/GGcIvcGPI3Gz_o6iuSPVE1kioSPHH3ijrCvn92wA9jkQMw==/">
              <a:extLst>
                <a:ext uri="{FF2B5EF4-FFF2-40B4-BE49-F238E27FC236}">
                  <a16:creationId xmlns:a16="http://schemas.microsoft.com/office/drawing/2014/main" id="{7E35F16B-8D5E-4F09-91D4-082725B3CB4C}"/>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8470194"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46" name="Picture 98" descr="https://www.outsystems.com/_image.aspx/GGcIvcGPI3Gz_o6iuSPVE1kioSPHH3ijrCvn92wA9jkRNA==/">
              <a:extLst>
                <a:ext uri="{FF2B5EF4-FFF2-40B4-BE49-F238E27FC236}">
                  <a16:creationId xmlns:a16="http://schemas.microsoft.com/office/drawing/2014/main" id="{ED3E8A72-583B-4DF7-82AC-E5D6EAC6BC4F}"/>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491744"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50" name="Picture 102" descr="https://www.outsystems.com/_image.aspx/GGcIvcGPI3Gz_o6iuSPVE1kioSPHH3ijrCvn92wA9jkUNw==/">
              <a:extLst>
                <a:ext uri="{FF2B5EF4-FFF2-40B4-BE49-F238E27FC236}">
                  <a16:creationId xmlns:a16="http://schemas.microsoft.com/office/drawing/2014/main" id="{FB0D7790-7440-419F-898D-4A2577C8E638}"/>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484560"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56" name="Picture 108" descr="https://www.outsystems.com/_image.aspx/GGcIvcGPI3Gz_o6iuSPVE1kioSPHH3ijrCvn92wC9TEUPA==/">
              <a:extLst>
                <a:ext uri="{FF2B5EF4-FFF2-40B4-BE49-F238E27FC236}">
                  <a16:creationId xmlns:a16="http://schemas.microsoft.com/office/drawing/2014/main" id="{0FF261E5-14D5-4855-B48B-6D707F6F3D3B}"/>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7473784"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70" name="Picture 122" descr="https://www.outsystems.com/_image.aspx/GGcIvcGPI3Gz_o6iuSPVE1kioSPHH3ijrCvn92wA9jkSPQ==/">
              <a:extLst>
                <a:ext uri="{FF2B5EF4-FFF2-40B4-BE49-F238E27FC236}">
                  <a16:creationId xmlns:a16="http://schemas.microsoft.com/office/drawing/2014/main" id="{AB59F55F-B2CF-4C29-8F26-859C6C6C590B}"/>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6477376" y="5259297"/>
              <a:ext cx="915370" cy="572106"/>
            </a:xfrm>
            <a:prstGeom prst="rect">
              <a:avLst/>
            </a:prstGeom>
            <a:noFill/>
            <a:extLst>
              <a:ext uri="{909E8E84-426E-40DD-AFC4-6F175D3DCCD1}">
                <a14:hiddenFill xmlns:a14="http://schemas.microsoft.com/office/drawing/2010/main">
                  <a:solidFill>
                    <a:srgbClr val="FFFFFF"/>
                  </a:solidFill>
                </a14:hiddenFill>
              </a:ext>
            </a:extLst>
          </p:spPr>
        </p:pic>
        <p:pic>
          <p:nvPicPr>
            <p:cNvPr id="2176" name="Picture 128" descr="https://www.outsystems.com/_image.aspx/GGcIvcGPI3Gz_o6iuSPVE1kioSPHH3ijrCvn92wA9zAWNQ==/">
              <a:extLst>
                <a:ext uri="{FF2B5EF4-FFF2-40B4-BE49-F238E27FC236}">
                  <a16:creationId xmlns:a16="http://schemas.microsoft.com/office/drawing/2014/main" id="{5BD493BA-D09F-44F4-9B2D-132BA70352E0}"/>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5480968" y="5259297"/>
              <a:ext cx="915370" cy="5721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0527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A4D0-7FC7-4EF3-A453-A632462B4833}"/>
              </a:ext>
            </a:extLst>
          </p:cNvPr>
          <p:cNvSpPr>
            <a:spLocks noGrp="1"/>
          </p:cNvSpPr>
          <p:nvPr>
            <p:ph type="title"/>
          </p:nvPr>
        </p:nvSpPr>
        <p:spPr>
          <a:xfrm>
            <a:off x="635000" y="3768"/>
            <a:ext cx="10515600" cy="1325563"/>
          </a:xfrm>
        </p:spPr>
        <p:txBody>
          <a:bodyPr/>
          <a:lstStyle/>
          <a:p>
            <a:r>
              <a:rPr lang="en-US" b="1" dirty="0">
                <a:effectLst/>
              </a:rPr>
              <a:t>Customers in Portugal</a:t>
            </a:r>
            <a:endParaRPr lang="pt-PT" b="1" dirty="0"/>
          </a:p>
        </p:txBody>
      </p:sp>
      <p:grpSp>
        <p:nvGrpSpPr>
          <p:cNvPr id="28" name="Group 27">
            <a:extLst>
              <a:ext uri="{FF2B5EF4-FFF2-40B4-BE49-F238E27FC236}">
                <a16:creationId xmlns:a16="http://schemas.microsoft.com/office/drawing/2014/main" id="{CE08112A-D6EB-4CCD-BCF3-C9BB62207C08}"/>
              </a:ext>
            </a:extLst>
          </p:cNvPr>
          <p:cNvGrpSpPr/>
          <p:nvPr/>
        </p:nvGrpSpPr>
        <p:grpSpPr>
          <a:xfrm>
            <a:off x="687654" y="3048395"/>
            <a:ext cx="2613731" cy="535935"/>
            <a:chOff x="681304" y="3359545"/>
            <a:chExt cx="2613731" cy="535935"/>
          </a:xfrm>
        </p:grpSpPr>
        <p:pic>
          <p:nvPicPr>
            <p:cNvPr id="2154" name="Picture 106" descr="https://www.outsystems.com/_image.aspx/GGcIvcGPI3Gz_o6iuSPVE1kioSPHH3ijrCvn92wC9TEXNw==/">
              <a:extLst>
                <a:ext uri="{FF2B5EF4-FFF2-40B4-BE49-F238E27FC236}">
                  <a16:creationId xmlns:a16="http://schemas.microsoft.com/office/drawing/2014/main" id="{80A72829-62A3-40CD-A034-E26486AC0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666" y="3359545"/>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C940C84F-4CE1-4B90-B161-A29858DCE632}"/>
                </a:ext>
              </a:extLst>
            </p:cNvPr>
            <p:cNvSpPr/>
            <p:nvPr/>
          </p:nvSpPr>
          <p:spPr>
            <a:xfrm>
              <a:off x="681304" y="3365708"/>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Public Sector</a:t>
              </a:r>
              <a:endParaRPr lang="pt-PT" dirty="0">
                <a:solidFill>
                  <a:schemeClr val="bg1"/>
                </a:solidFill>
              </a:endParaRPr>
            </a:p>
          </p:txBody>
        </p:sp>
      </p:grpSp>
      <p:grpSp>
        <p:nvGrpSpPr>
          <p:cNvPr id="29" name="Group 28">
            <a:extLst>
              <a:ext uri="{FF2B5EF4-FFF2-40B4-BE49-F238E27FC236}">
                <a16:creationId xmlns:a16="http://schemas.microsoft.com/office/drawing/2014/main" id="{B93E12A1-FD82-4561-9E0C-5D1966FA55ED}"/>
              </a:ext>
            </a:extLst>
          </p:cNvPr>
          <p:cNvGrpSpPr/>
          <p:nvPr/>
        </p:nvGrpSpPr>
        <p:grpSpPr>
          <a:xfrm>
            <a:off x="687654" y="3639099"/>
            <a:ext cx="3559226" cy="542097"/>
            <a:chOff x="681304" y="3950249"/>
            <a:chExt cx="3559226" cy="542097"/>
          </a:xfrm>
        </p:grpSpPr>
        <p:pic>
          <p:nvPicPr>
            <p:cNvPr id="2126" name="Picture 78" descr="https://www.outsystems.com/_image.aspx/GGcIvcGPI3Gz_o6iuSPVE1kioSPHH3ijrCvn92wA9jkVPA==/">
              <a:extLst>
                <a:ext uri="{FF2B5EF4-FFF2-40B4-BE49-F238E27FC236}">
                  <a16:creationId xmlns:a16="http://schemas.microsoft.com/office/drawing/2014/main" id="{9D68BD5A-5F7B-4706-B0D7-23E5BDBD2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161" y="3957116"/>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168" name="Picture 120" descr="https://www.outsystems.com/_image.aspx/GGcIvcGPI3Gz_o6iuSPVE1kioSPHH3ijrCvn92wA9zARPA==/">
              <a:extLst>
                <a:ext uri="{FF2B5EF4-FFF2-40B4-BE49-F238E27FC236}">
                  <a16:creationId xmlns:a16="http://schemas.microsoft.com/office/drawing/2014/main" id="{16963E73-FA9D-4573-99B6-E621A7E36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667" y="3950249"/>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12B1A06D-D818-4D9D-B695-E7AE79C0C649}"/>
                </a:ext>
              </a:extLst>
            </p:cNvPr>
            <p:cNvSpPr/>
            <p:nvPr/>
          </p:nvSpPr>
          <p:spPr>
            <a:xfrm>
              <a:off x="681304" y="3957116"/>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Retail</a:t>
              </a:r>
              <a:endParaRPr lang="pt-PT" dirty="0">
                <a:solidFill>
                  <a:schemeClr val="bg1"/>
                </a:solidFill>
              </a:endParaRPr>
            </a:p>
          </p:txBody>
        </p:sp>
      </p:grpSp>
      <p:grpSp>
        <p:nvGrpSpPr>
          <p:cNvPr id="30" name="Group 29">
            <a:extLst>
              <a:ext uri="{FF2B5EF4-FFF2-40B4-BE49-F238E27FC236}">
                <a16:creationId xmlns:a16="http://schemas.microsoft.com/office/drawing/2014/main" id="{29A1E7D9-1E62-437B-B77D-A98B6DCDFE51}"/>
              </a:ext>
            </a:extLst>
          </p:cNvPr>
          <p:cNvGrpSpPr/>
          <p:nvPr/>
        </p:nvGrpSpPr>
        <p:grpSpPr>
          <a:xfrm>
            <a:off x="687654" y="4231916"/>
            <a:ext cx="5450211" cy="536940"/>
            <a:chOff x="681304" y="4543066"/>
            <a:chExt cx="5450211" cy="536940"/>
          </a:xfrm>
        </p:grpSpPr>
        <p:pic>
          <p:nvPicPr>
            <p:cNvPr id="2096" name="Picture 48" descr="https://www.outsystems.com/_image.aspx/GGcIvcGPI3Gz_o6iuSPVE1kioSPHH3ijrCvn92wG9zgTMQ==/">
              <a:extLst>
                <a:ext uri="{FF2B5EF4-FFF2-40B4-BE49-F238E27FC236}">
                  <a16:creationId xmlns:a16="http://schemas.microsoft.com/office/drawing/2014/main" id="{5FBEE5DC-26FA-46A6-921E-A94FD25FD7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653" y="4544776"/>
              <a:ext cx="856369" cy="535230"/>
            </a:xfrm>
            <a:prstGeom prst="rect">
              <a:avLst/>
            </a:prstGeom>
            <a:solidFill>
              <a:schemeClr val="bg1"/>
            </a:solidFill>
          </p:spPr>
        </p:pic>
        <p:pic>
          <p:nvPicPr>
            <p:cNvPr id="2152" name="Picture 104" descr="https://www.outsystems.com/_image.aspx/GGcIvcGPI3Gz_o6iuSPVE1kioSPHH3ijrCvn92wA9jkUNA==/">
              <a:extLst>
                <a:ext uri="{FF2B5EF4-FFF2-40B4-BE49-F238E27FC236}">
                  <a16:creationId xmlns:a16="http://schemas.microsoft.com/office/drawing/2014/main" id="{725158FC-263A-4DB8-9063-52725DF3A1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4160" y="4543066"/>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146" name="Picture 98" descr="https://www.outsystems.com/_image.aspx/GGcIvcGPI3Gz_o6iuSPVE1kioSPHH3ijrCvn92wA9jkRNA==/">
              <a:extLst>
                <a:ext uri="{FF2B5EF4-FFF2-40B4-BE49-F238E27FC236}">
                  <a16:creationId xmlns:a16="http://schemas.microsoft.com/office/drawing/2014/main" id="{ED3E8A72-583B-4DF7-82AC-E5D6EAC6BC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667" y="4543066"/>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150" name="Picture 102" descr="https://www.outsystems.com/_image.aspx/GGcIvcGPI3Gz_o6iuSPVE1kioSPHH3ijrCvn92wA9jkUNw==/">
              <a:extLst>
                <a:ext uri="{FF2B5EF4-FFF2-40B4-BE49-F238E27FC236}">
                  <a16:creationId xmlns:a16="http://schemas.microsoft.com/office/drawing/2014/main" id="{FB0D7790-7440-419F-898D-4A2577C8E6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5146" y="4543066"/>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1D83767E-359F-4B48-92AC-AE3388AF2AD9}"/>
                </a:ext>
              </a:extLst>
            </p:cNvPr>
            <p:cNvSpPr/>
            <p:nvPr/>
          </p:nvSpPr>
          <p:spPr>
            <a:xfrm>
              <a:off x="681304" y="4548524"/>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Transportation</a:t>
              </a:r>
              <a:endParaRPr lang="pt-PT" dirty="0">
                <a:solidFill>
                  <a:schemeClr val="bg1"/>
                </a:solidFill>
              </a:endParaRPr>
            </a:p>
          </p:txBody>
        </p:sp>
      </p:grpSp>
      <p:grpSp>
        <p:nvGrpSpPr>
          <p:cNvPr id="31" name="Group 30">
            <a:extLst>
              <a:ext uri="{FF2B5EF4-FFF2-40B4-BE49-F238E27FC236}">
                <a16:creationId xmlns:a16="http://schemas.microsoft.com/office/drawing/2014/main" id="{4185D6A0-7544-4916-B831-D7FD9642651E}"/>
              </a:ext>
            </a:extLst>
          </p:cNvPr>
          <p:cNvGrpSpPr/>
          <p:nvPr/>
        </p:nvGrpSpPr>
        <p:grpSpPr>
          <a:xfrm>
            <a:off x="687654" y="4828153"/>
            <a:ext cx="2613732" cy="535230"/>
            <a:chOff x="681304" y="5139303"/>
            <a:chExt cx="2613732" cy="535230"/>
          </a:xfrm>
        </p:grpSpPr>
        <p:pic>
          <p:nvPicPr>
            <p:cNvPr id="2102" name="Picture 54" descr="https://www.outsystems.com/_image.aspx/GGcIvcGPI3Gz_o6iuSPVE1kioSPHH3ijrCvn92wE8TYSMg==/">
              <a:extLst>
                <a:ext uri="{FF2B5EF4-FFF2-40B4-BE49-F238E27FC236}">
                  <a16:creationId xmlns:a16="http://schemas.microsoft.com/office/drawing/2014/main" id="{B2F39533-DE06-472B-98C0-6C2B5B6489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667" y="5139303"/>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89C44F0-0D8E-4455-B0FC-344F57A38A8D}"/>
                </a:ext>
              </a:extLst>
            </p:cNvPr>
            <p:cNvSpPr/>
            <p:nvPr/>
          </p:nvSpPr>
          <p:spPr>
            <a:xfrm>
              <a:off x="681304" y="5139932"/>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Healthcare</a:t>
              </a:r>
              <a:endParaRPr lang="pt-PT" dirty="0">
                <a:solidFill>
                  <a:schemeClr val="bg1"/>
                </a:solidFill>
              </a:endParaRPr>
            </a:p>
          </p:txBody>
        </p:sp>
      </p:grpSp>
      <p:grpSp>
        <p:nvGrpSpPr>
          <p:cNvPr id="25" name="Group 24">
            <a:extLst>
              <a:ext uri="{FF2B5EF4-FFF2-40B4-BE49-F238E27FC236}">
                <a16:creationId xmlns:a16="http://schemas.microsoft.com/office/drawing/2014/main" id="{B3C812B8-34E1-4C9F-8CDA-1948064CBAB4}"/>
              </a:ext>
            </a:extLst>
          </p:cNvPr>
          <p:cNvGrpSpPr/>
          <p:nvPr/>
        </p:nvGrpSpPr>
        <p:grpSpPr>
          <a:xfrm>
            <a:off x="687654" y="1269110"/>
            <a:ext cx="5596125" cy="545731"/>
            <a:chOff x="681304" y="1580260"/>
            <a:chExt cx="5596125" cy="545731"/>
          </a:xfrm>
        </p:grpSpPr>
        <p:pic>
          <p:nvPicPr>
            <p:cNvPr id="2070" name="Picture 22" descr="https://www.outsystems.com/_image.aspx/GGcIvcGPI3Gz_o6iuSPVE1kioSPHH3ijrCvn92wF8DMSMw==/">
              <a:extLst>
                <a:ext uri="{FF2B5EF4-FFF2-40B4-BE49-F238E27FC236}">
                  <a16:creationId xmlns:a16="http://schemas.microsoft.com/office/drawing/2014/main" id="{35E206CE-CE60-4EF0-94A5-69049CF5F8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5396" y="1580260"/>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www.outsystems.com/_image.aspx/GGcIvcGPI3Gz_o6iuSPVE1kioSPHH3ijrCvn92wA9zAVMA==/">
              <a:extLst>
                <a:ext uri="{FF2B5EF4-FFF2-40B4-BE49-F238E27FC236}">
                  <a16:creationId xmlns:a16="http://schemas.microsoft.com/office/drawing/2014/main" id="{D1DBBD34-62FA-4D83-B0F9-D01DDD6003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8979" y="1580260"/>
              <a:ext cx="856369" cy="53523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43F52BE-7B78-4B37-B852-5BA6F90BED40}"/>
                </a:ext>
              </a:extLst>
            </p:cNvPr>
            <p:cNvSpPr/>
            <p:nvPr/>
          </p:nvSpPr>
          <p:spPr>
            <a:xfrm>
              <a:off x="681304" y="1591484"/>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Insurance</a:t>
              </a:r>
              <a:endParaRPr lang="pt-PT" dirty="0">
                <a:solidFill>
                  <a:schemeClr val="bg1"/>
                </a:solidFill>
              </a:endParaRPr>
            </a:p>
          </p:txBody>
        </p:sp>
        <p:pic>
          <p:nvPicPr>
            <p:cNvPr id="82" name="Picture 18" descr="https://www.outsystems.com/_image.aspx/GGcIvcGPI3Gz_o6iuSPVE1kioSPHH3ijrCvn92wA9jkXNQ==/">
              <a:extLst>
                <a:ext uri="{FF2B5EF4-FFF2-40B4-BE49-F238E27FC236}">
                  <a16:creationId xmlns:a16="http://schemas.microsoft.com/office/drawing/2014/main" id="{2BD8E034-06E2-4C1B-BE8A-1D4B513A3E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1813" y="1580260"/>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BEB87BD-598D-4798-A059-29949F5C24BA}"/>
                </a:ext>
              </a:extLst>
            </p:cNvPr>
            <p:cNvPicPr>
              <a:picLocks noChangeAspect="1"/>
            </p:cNvPicPr>
            <p:nvPr/>
          </p:nvPicPr>
          <p:blipFill rotWithShape="1">
            <a:blip r:embed="rId14">
              <a:extLst>
                <a:ext uri="{28A0092B-C50C-407E-A947-70E740481C1C}">
                  <a14:useLocalDpi xmlns:a14="http://schemas.microsoft.com/office/drawing/2010/main" val="0"/>
                </a:ext>
              </a:extLst>
            </a:blip>
            <a:srcRect t="12977" b="16091"/>
            <a:stretch/>
          </p:blipFill>
          <p:spPr>
            <a:xfrm>
              <a:off x="5298230" y="1580261"/>
              <a:ext cx="979199" cy="545730"/>
            </a:xfrm>
            <a:prstGeom prst="rect">
              <a:avLst/>
            </a:prstGeom>
            <a:solidFill>
              <a:schemeClr val="bg1"/>
            </a:solidFill>
          </p:spPr>
        </p:pic>
      </p:grpSp>
      <p:grpSp>
        <p:nvGrpSpPr>
          <p:cNvPr id="26" name="Group 25">
            <a:extLst>
              <a:ext uri="{FF2B5EF4-FFF2-40B4-BE49-F238E27FC236}">
                <a16:creationId xmlns:a16="http://schemas.microsoft.com/office/drawing/2014/main" id="{FA334D66-DC44-4795-9184-6B17FEB0561B}"/>
              </a:ext>
            </a:extLst>
          </p:cNvPr>
          <p:cNvGrpSpPr/>
          <p:nvPr/>
        </p:nvGrpSpPr>
        <p:grpSpPr>
          <a:xfrm>
            <a:off x="687654" y="1871742"/>
            <a:ext cx="4516878" cy="539568"/>
            <a:chOff x="681304" y="2182892"/>
            <a:chExt cx="4516878" cy="539568"/>
          </a:xfrm>
        </p:grpSpPr>
        <p:pic>
          <p:nvPicPr>
            <p:cNvPr id="2052" name="Picture 4" descr="https://www.outsystems.com/_image.aspx/GGcIvcGPI3Gz_o6iuSPVE1kioSPHH3ijrCvn92wA9zAbPA==/">
              <a:extLst>
                <a:ext uri="{FF2B5EF4-FFF2-40B4-BE49-F238E27FC236}">
                  <a16:creationId xmlns:a16="http://schemas.microsoft.com/office/drawing/2014/main" id="{4D3EF6B1-472D-400A-90B5-64A67ACEFDD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38668" y="2187230"/>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B030460E-7597-41BD-8DA1-F0028D69102A}"/>
                </a:ext>
              </a:extLst>
            </p:cNvPr>
            <p:cNvSpPr/>
            <p:nvPr/>
          </p:nvSpPr>
          <p:spPr>
            <a:xfrm>
              <a:off x="681304" y="2182892"/>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Finance</a:t>
              </a:r>
              <a:endParaRPr lang="pt-PT" dirty="0">
                <a:solidFill>
                  <a:schemeClr val="bg1"/>
                </a:solidFill>
              </a:endParaRPr>
            </a:p>
          </p:txBody>
        </p:sp>
        <p:grpSp>
          <p:nvGrpSpPr>
            <p:cNvPr id="15" name="Group 14">
              <a:extLst>
                <a:ext uri="{FF2B5EF4-FFF2-40B4-BE49-F238E27FC236}">
                  <a16:creationId xmlns:a16="http://schemas.microsoft.com/office/drawing/2014/main" id="{A5E2CCC4-5D20-4697-B685-12530AACBAEB}"/>
                </a:ext>
              </a:extLst>
            </p:cNvPr>
            <p:cNvGrpSpPr/>
            <p:nvPr/>
          </p:nvGrpSpPr>
          <p:grpSpPr>
            <a:xfrm>
              <a:off x="3390241" y="2187230"/>
              <a:ext cx="856369" cy="528414"/>
              <a:chOff x="3385396" y="2194046"/>
              <a:chExt cx="856369" cy="528414"/>
            </a:xfrm>
          </p:grpSpPr>
          <p:sp>
            <p:nvSpPr>
              <p:cNvPr id="14" name="Rectangle 13">
                <a:extLst>
                  <a:ext uri="{FF2B5EF4-FFF2-40B4-BE49-F238E27FC236}">
                    <a16:creationId xmlns:a16="http://schemas.microsoft.com/office/drawing/2014/main" id="{112BD5BA-9E30-4E5C-835B-D3991F0156A8}"/>
                  </a:ext>
                </a:extLst>
              </p:cNvPr>
              <p:cNvSpPr/>
              <p:nvPr/>
            </p:nvSpPr>
            <p:spPr>
              <a:xfrm>
                <a:off x="3385396" y="2194046"/>
                <a:ext cx="856369" cy="52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7" name="Picture 6">
                <a:extLst>
                  <a:ext uri="{FF2B5EF4-FFF2-40B4-BE49-F238E27FC236}">
                    <a16:creationId xmlns:a16="http://schemas.microsoft.com/office/drawing/2014/main" id="{817F2CDF-A6B2-4A04-B246-E580E48C07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31940" y="2286183"/>
                <a:ext cx="751122" cy="320299"/>
              </a:xfrm>
              <a:prstGeom prst="rect">
                <a:avLst/>
              </a:prstGeom>
              <a:solidFill>
                <a:schemeClr val="bg1"/>
              </a:solidFill>
            </p:spPr>
          </p:pic>
        </p:grpSp>
        <p:grpSp>
          <p:nvGrpSpPr>
            <p:cNvPr id="18" name="Group 17">
              <a:extLst>
                <a:ext uri="{FF2B5EF4-FFF2-40B4-BE49-F238E27FC236}">
                  <a16:creationId xmlns:a16="http://schemas.microsoft.com/office/drawing/2014/main" id="{772DD9EC-3045-466A-9F08-134573CA7DAA}"/>
                </a:ext>
              </a:extLst>
            </p:cNvPr>
            <p:cNvGrpSpPr/>
            <p:nvPr/>
          </p:nvGrpSpPr>
          <p:grpSpPr>
            <a:xfrm>
              <a:off x="4341813" y="2187230"/>
              <a:ext cx="856369" cy="528414"/>
              <a:chOff x="3970011" y="2866671"/>
              <a:chExt cx="856369" cy="528414"/>
            </a:xfrm>
          </p:grpSpPr>
          <p:sp>
            <p:nvSpPr>
              <p:cNvPr id="93" name="Rectangle 92">
                <a:extLst>
                  <a:ext uri="{FF2B5EF4-FFF2-40B4-BE49-F238E27FC236}">
                    <a16:creationId xmlns:a16="http://schemas.microsoft.com/office/drawing/2014/main" id="{6065D8A0-5E18-4288-BE59-FDCFBBC4E441}"/>
                  </a:ext>
                </a:extLst>
              </p:cNvPr>
              <p:cNvSpPr/>
              <p:nvPr/>
            </p:nvSpPr>
            <p:spPr>
              <a:xfrm>
                <a:off x="3970011" y="2866671"/>
                <a:ext cx="856369" cy="52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7" name="Picture 16">
                <a:extLst>
                  <a:ext uri="{FF2B5EF4-FFF2-40B4-BE49-F238E27FC236}">
                    <a16:creationId xmlns:a16="http://schemas.microsoft.com/office/drawing/2014/main" id="{229DE323-099B-4A66-B248-6D4AB3E6D5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27782" y="2962677"/>
                <a:ext cx="369295" cy="329586"/>
              </a:xfrm>
              <a:prstGeom prst="rect">
                <a:avLst/>
              </a:prstGeom>
            </p:spPr>
          </p:pic>
        </p:grpSp>
      </p:grpSp>
      <p:grpSp>
        <p:nvGrpSpPr>
          <p:cNvPr id="27" name="Group 26">
            <a:extLst>
              <a:ext uri="{FF2B5EF4-FFF2-40B4-BE49-F238E27FC236}">
                <a16:creationId xmlns:a16="http://schemas.microsoft.com/office/drawing/2014/main" id="{04C10AF1-061F-4110-9BB2-05B9084A7B6F}"/>
              </a:ext>
            </a:extLst>
          </p:cNvPr>
          <p:cNvGrpSpPr/>
          <p:nvPr/>
        </p:nvGrpSpPr>
        <p:grpSpPr>
          <a:xfrm>
            <a:off x="687654" y="2457692"/>
            <a:ext cx="4516878" cy="535230"/>
            <a:chOff x="681304" y="2768842"/>
            <a:chExt cx="4516878" cy="535230"/>
          </a:xfrm>
        </p:grpSpPr>
        <p:pic>
          <p:nvPicPr>
            <p:cNvPr id="2084" name="Picture 36" descr="https://www.outsystems.com/_image.aspx/GGcIvcGPI3Gz_o6iuSPVE1kioSPHH3ijrCvn92wA9zATMA==/">
              <a:extLst>
                <a:ext uri="{FF2B5EF4-FFF2-40B4-BE49-F238E27FC236}">
                  <a16:creationId xmlns:a16="http://schemas.microsoft.com/office/drawing/2014/main" id="{B5113AFF-6793-4551-91C8-B29C51EB228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85396" y="2768842"/>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https://www.outsystems.com/_image.aspx/GGcIvcGPI3Gz_o6iuSPVE1kioSPHH3ijrCvn92wA9zAQNA==/">
              <a:extLst>
                <a:ext uri="{FF2B5EF4-FFF2-40B4-BE49-F238E27FC236}">
                  <a16:creationId xmlns:a16="http://schemas.microsoft.com/office/drawing/2014/main" id="{9C5A01E3-EB09-4F57-9862-F1541BA6009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28979" y="2768842"/>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C671B7D2-30AD-47BD-9BB8-327D9406800A}"/>
                </a:ext>
              </a:extLst>
            </p:cNvPr>
            <p:cNvSpPr/>
            <p:nvPr/>
          </p:nvSpPr>
          <p:spPr>
            <a:xfrm>
              <a:off x="681304" y="2774300"/>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Telecos</a:t>
              </a:r>
              <a:endParaRPr lang="pt-PT" dirty="0">
                <a:solidFill>
                  <a:schemeClr val="bg1"/>
                </a:solidFill>
              </a:endParaRPr>
            </a:p>
          </p:txBody>
        </p:sp>
        <p:grpSp>
          <p:nvGrpSpPr>
            <p:cNvPr id="21" name="Group 20">
              <a:extLst>
                <a:ext uri="{FF2B5EF4-FFF2-40B4-BE49-F238E27FC236}">
                  <a16:creationId xmlns:a16="http://schemas.microsoft.com/office/drawing/2014/main" id="{440B70F4-987A-42F9-88A0-6F94EAED9035}"/>
                </a:ext>
              </a:extLst>
            </p:cNvPr>
            <p:cNvGrpSpPr/>
            <p:nvPr/>
          </p:nvGrpSpPr>
          <p:grpSpPr>
            <a:xfrm>
              <a:off x="4341813" y="2768842"/>
              <a:ext cx="856369" cy="528414"/>
              <a:chOff x="4341813" y="2779861"/>
              <a:chExt cx="856369" cy="528414"/>
            </a:xfrm>
          </p:grpSpPr>
          <p:sp>
            <p:nvSpPr>
              <p:cNvPr id="99" name="Rectangle 98">
                <a:extLst>
                  <a:ext uri="{FF2B5EF4-FFF2-40B4-BE49-F238E27FC236}">
                    <a16:creationId xmlns:a16="http://schemas.microsoft.com/office/drawing/2014/main" id="{7B3610E4-2045-485C-ACA2-F5C8ACDDE135}"/>
                  </a:ext>
                </a:extLst>
              </p:cNvPr>
              <p:cNvSpPr/>
              <p:nvPr/>
            </p:nvSpPr>
            <p:spPr>
              <a:xfrm>
                <a:off x="4341813" y="2779861"/>
                <a:ext cx="856369" cy="52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0" name="Picture 19">
                <a:extLst>
                  <a:ext uri="{FF2B5EF4-FFF2-40B4-BE49-F238E27FC236}">
                    <a16:creationId xmlns:a16="http://schemas.microsoft.com/office/drawing/2014/main" id="{3EEB2B79-B645-4B00-8E96-F5A073E8F3F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481596" y="2884864"/>
                <a:ext cx="590286" cy="318408"/>
              </a:xfrm>
              <a:prstGeom prst="rect">
                <a:avLst/>
              </a:prstGeom>
            </p:spPr>
          </p:pic>
        </p:grpSp>
      </p:grpSp>
      <p:pic>
        <p:nvPicPr>
          <p:cNvPr id="2140" name="Picture 92" descr="https://www.outsystems.com/_image.aspx/GGcIvcGPI3Gz_o6iuSPVE1kioSPHH3ijrCvn92wA9jkSNw==/">
            <a:extLst>
              <a:ext uri="{FF2B5EF4-FFF2-40B4-BE49-F238E27FC236}">
                <a16:creationId xmlns:a16="http://schemas.microsoft.com/office/drawing/2014/main" id="{9167EAE9-5BBB-4E91-A258-8163C4F9CA7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30414" y="5415392"/>
            <a:ext cx="856369" cy="535230"/>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56" descr="https://www.outsystems.com/_image.aspx/GGcIvcGPI3Gz_o6iuSPVE1kioSPHH3ijrCvn92wE8TUbMw==/">
            <a:extLst>
              <a:ext uri="{FF2B5EF4-FFF2-40B4-BE49-F238E27FC236}">
                <a16:creationId xmlns:a16="http://schemas.microsoft.com/office/drawing/2014/main" id="{E3BA5B51-C50B-490E-9360-F3D765B8F66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73562" y="5411697"/>
            <a:ext cx="856369" cy="53523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9ACB4B82-F6F1-461C-91A2-57BC4E8FD6AA}"/>
              </a:ext>
            </a:extLst>
          </p:cNvPr>
          <p:cNvSpPr/>
          <p:nvPr/>
        </p:nvSpPr>
        <p:spPr>
          <a:xfrm>
            <a:off x="687654" y="5420193"/>
            <a:ext cx="1654303" cy="5297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Others</a:t>
            </a:r>
            <a:endParaRPr lang="pt-PT" dirty="0">
              <a:solidFill>
                <a:schemeClr val="bg1"/>
              </a:solidFill>
            </a:endParaRPr>
          </a:p>
        </p:txBody>
      </p:sp>
      <p:grpSp>
        <p:nvGrpSpPr>
          <p:cNvPr id="24" name="Group 23">
            <a:extLst>
              <a:ext uri="{FF2B5EF4-FFF2-40B4-BE49-F238E27FC236}">
                <a16:creationId xmlns:a16="http://schemas.microsoft.com/office/drawing/2014/main" id="{C0F04D8F-7B9D-4BD6-BD96-25EFEF830B28}"/>
              </a:ext>
            </a:extLst>
          </p:cNvPr>
          <p:cNvGrpSpPr/>
          <p:nvPr/>
        </p:nvGrpSpPr>
        <p:grpSpPr>
          <a:xfrm>
            <a:off x="2445016" y="5421551"/>
            <a:ext cx="856369" cy="528414"/>
            <a:chOff x="3411439" y="5724041"/>
            <a:chExt cx="856369" cy="528414"/>
          </a:xfrm>
        </p:grpSpPr>
        <p:sp>
          <p:nvSpPr>
            <p:cNvPr id="104" name="Rectangle 103">
              <a:extLst>
                <a:ext uri="{FF2B5EF4-FFF2-40B4-BE49-F238E27FC236}">
                  <a16:creationId xmlns:a16="http://schemas.microsoft.com/office/drawing/2014/main" id="{1EF6A238-A1E4-4EE8-9575-C968153805FC}"/>
                </a:ext>
              </a:extLst>
            </p:cNvPr>
            <p:cNvSpPr/>
            <p:nvPr/>
          </p:nvSpPr>
          <p:spPr>
            <a:xfrm>
              <a:off x="3411439" y="5724041"/>
              <a:ext cx="856369" cy="52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3" name="Picture 22">
              <a:extLst>
                <a:ext uri="{FF2B5EF4-FFF2-40B4-BE49-F238E27FC236}">
                  <a16:creationId xmlns:a16="http://schemas.microsoft.com/office/drawing/2014/main" id="{42BE7405-D22D-4EBF-85AD-F9EDE09C3F5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615368" y="5762902"/>
              <a:ext cx="455483" cy="447397"/>
            </a:xfrm>
            <a:prstGeom prst="rect">
              <a:avLst/>
            </a:prstGeom>
          </p:spPr>
        </p:pic>
      </p:grpSp>
      <p:grpSp>
        <p:nvGrpSpPr>
          <p:cNvPr id="2051" name="Group 2050">
            <a:extLst>
              <a:ext uri="{FF2B5EF4-FFF2-40B4-BE49-F238E27FC236}">
                <a16:creationId xmlns:a16="http://schemas.microsoft.com/office/drawing/2014/main" id="{DDB0D645-D5C7-4056-A516-E88F77655FA4}"/>
              </a:ext>
            </a:extLst>
          </p:cNvPr>
          <p:cNvGrpSpPr/>
          <p:nvPr/>
        </p:nvGrpSpPr>
        <p:grpSpPr>
          <a:xfrm>
            <a:off x="3388164" y="5419903"/>
            <a:ext cx="886838" cy="528414"/>
            <a:chOff x="6464566" y="5416495"/>
            <a:chExt cx="886838" cy="528414"/>
          </a:xfrm>
        </p:grpSpPr>
        <p:sp>
          <p:nvSpPr>
            <p:cNvPr id="118" name="Rectangle 117">
              <a:extLst>
                <a:ext uri="{FF2B5EF4-FFF2-40B4-BE49-F238E27FC236}">
                  <a16:creationId xmlns:a16="http://schemas.microsoft.com/office/drawing/2014/main" id="{7F693706-B34D-4E64-BC20-32E17DCB6600}"/>
                </a:ext>
              </a:extLst>
            </p:cNvPr>
            <p:cNvSpPr/>
            <p:nvPr/>
          </p:nvSpPr>
          <p:spPr>
            <a:xfrm>
              <a:off x="6464566" y="5416495"/>
              <a:ext cx="856369" cy="52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049" name="Picture 2048">
              <a:extLst>
                <a:ext uri="{FF2B5EF4-FFF2-40B4-BE49-F238E27FC236}">
                  <a16:creationId xmlns:a16="http://schemas.microsoft.com/office/drawing/2014/main" id="{B0CB89D5-C811-4F88-8982-AC9A4AFC9D8F}"/>
                </a:ext>
              </a:extLst>
            </p:cNvPr>
            <p:cNvPicPr>
              <a:picLocks noChangeAspect="1"/>
            </p:cNvPicPr>
            <p:nvPr/>
          </p:nvPicPr>
          <p:blipFill>
            <a:blip r:embed="rId24"/>
            <a:stretch>
              <a:fillRect/>
            </a:stretch>
          </p:blipFill>
          <p:spPr>
            <a:xfrm>
              <a:off x="6464566" y="5532696"/>
              <a:ext cx="886838" cy="296012"/>
            </a:xfrm>
            <a:prstGeom prst="rect">
              <a:avLst/>
            </a:prstGeom>
          </p:spPr>
        </p:pic>
      </p:grpSp>
    </p:spTree>
    <p:extLst>
      <p:ext uri="{BB962C8B-B14F-4D97-AF65-F5344CB8AC3E}">
        <p14:creationId xmlns:p14="http://schemas.microsoft.com/office/powerpoint/2010/main" val="1667292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37A9-30F8-40D2-A359-E7757EE7C490}"/>
              </a:ext>
            </a:extLst>
          </p:cNvPr>
          <p:cNvSpPr>
            <a:spLocks noGrp="1"/>
          </p:cNvSpPr>
          <p:nvPr>
            <p:ph type="title"/>
          </p:nvPr>
        </p:nvSpPr>
        <p:spPr/>
        <p:txBody>
          <a:bodyPr/>
          <a:lstStyle/>
          <a:p>
            <a:r>
              <a:rPr lang="pt-PT" b="1" dirty="0">
                <a:effectLst/>
              </a:rPr>
              <a:t>Technical Partnerships and Certifications </a:t>
            </a:r>
            <a:endParaRPr lang="pt-PT" dirty="0"/>
          </a:p>
        </p:txBody>
      </p:sp>
      <p:grpSp>
        <p:nvGrpSpPr>
          <p:cNvPr id="3" name="Group 2">
            <a:extLst>
              <a:ext uri="{FF2B5EF4-FFF2-40B4-BE49-F238E27FC236}">
                <a16:creationId xmlns:a16="http://schemas.microsoft.com/office/drawing/2014/main" id="{E99F4AFA-3CAC-41D2-A52E-74B2F5618020}"/>
              </a:ext>
            </a:extLst>
          </p:cNvPr>
          <p:cNvGrpSpPr/>
          <p:nvPr/>
        </p:nvGrpSpPr>
        <p:grpSpPr>
          <a:xfrm>
            <a:off x="860417" y="3002947"/>
            <a:ext cx="10865417" cy="1131843"/>
            <a:chOff x="860417" y="2584857"/>
            <a:chExt cx="10865417" cy="1131843"/>
          </a:xfrm>
        </p:grpSpPr>
        <p:pic>
          <p:nvPicPr>
            <p:cNvPr id="9" name="Picture 8">
              <a:extLst>
                <a:ext uri="{FF2B5EF4-FFF2-40B4-BE49-F238E27FC236}">
                  <a16:creationId xmlns:a16="http://schemas.microsoft.com/office/drawing/2014/main" id="{5D8BD27E-E8D8-4F3A-9A83-8F13B4B46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2" y="2584857"/>
              <a:ext cx="2437200" cy="465284"/>
            </a:xfrm>
            <a:prstGeom prst="rect">
              <a:avLst/>
            </a:prstGeom>
            <a:solidFill>
              <a:schemeClr val="bg1"/>
            </a:solidFill>
            <a:ln w="28575">
              <a:solidFill>
                <a:srgbClr val="C00000"/>
              </a:solidFill>
            </a:ln>
          </p:spPr>
        </p:pic>
        <p:pic>
          <p:nvPicPr>
            <p:cNvPr id="17" name="Picture 16">
              <a:extLst>
                <a:ext uri="{FF2B5EF4-FFF2-40B4-BE49-F238E27FC236}">
                  <a16:creationId xmlns:a16="http://schemas.microsoft.com/office/drawing/2014/main" id="{00DD05BD-0A0F-4AA8-B337-D0E22A65B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417" y="3232067"/>
              <a:ext cx="2438405" cy="484633"/>
            </a:xfrm>
            <a:prstGeom prst="rect">
              <a:avLst/>
            </a:prstGeom>
            <a:solidFill>
              <a:schemeClr val="bg1"/>
            </a:solidFill>
            <a:ln w="28575">
              <a:solidFill>
                <a:srgbClr val="C00000"/>
              </a:solidFill>
            </a:ln>
          </p:spPr>
        </p:pic>
        <p:sp>
          <p:nvSpPr>
            <p:cNvPr id="12" name="Content Placeholder 2">
              <a:extLst>
                <a:ext uri="{FF2B5EF4-FFF2-40B4-BE49-F238E27FC236}">
                  <a16:creationId xmlns:a16="http://schemas.microsoft.com/office/drawing/2014/main" id="{115103E1-C038-4CD7-A1B9-460A37547441}"/>
                </a:ext>
              </a:extLst>
            </p:cNvPr>
            <p:cNvSpPr txBox="1">
              <a:spLocks/>
            </p:cNvSpPr>
            <p:nvPr/>
          </p:nvSpPr>
          <p:spPr>
            <a:xfrm>
              <a:off x="3718857" y="2818272"/>
              <a:ext cx="8006977" cy="6033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Segoe UI Light" panose="020B0502040204020203" pitchFamily="34" charset="0"/>
                  <a:cs typeface="Segoe UI Light" panose="020B0502040204020203" pitchFamily="34" charset="0"/>
                </a:rPr>
                <a:t>With the </a:t>
              </a:r>
              <a:r>
                <a:rPr lang="en-US" sz="2000" dirty="0" err="1">
                  <a:latin typeface="Segoe UI Light" panose="020B0502040204020203" pitchFamily="34" charset="0"/>
                  <a:cs typeface="Segoe UI Light" panose="020B0502040204020203" pitchFamily="34" charset="0"/>
                </a:rPr>
                <a:t>OutSystems</a:t>
              </a:r>
              <a:r>
                <a:rPr lang="en-US" sz="2000" dirty="0">
                  <a:latin typeface="Segoe UI Light" panose="020B0502040204020203" pitchFamily="34" charset="0"/>
                  <a:cs typeface="Segoe UI Light" panose="020B0502040204020203" pitchFamily="34" charset="0"/>
                </a:rPr>
                <a:t> Connector for SAP, you can create mobile or web applications that integrate with and fully complement SAP.</a:t>
              </a:r>
            </a:p>
          </p:txBody>
        </p:sp>
      </p:grpSp>
      <p:grpSp>
        <p:nvGrpSpPr>
          <p:cNvPr id="20" name="Group 19">
            <a:extLst>
              <a:ext uri="{FF2B5EF4-FFF2-40B4-BE49-F238E27FC236}">
                <a16:creationId xmlns:a16="http://schemas.microsoft.com/office/drawing/2014/main" id="{CF8846A7-D416-4A67-A90C-3262D80C4CD1}"/>
              </a:ext>
            </a:extLst>
          </p:cNvPr>
          <p:cNvGrpSpPr/>
          <p:nvPr/>
        </p:nvGrpSpPr>
        <p:grpSpPr>
          <a:xfrm>
            <a:off x="1193797" y="4430396"/>
            <a:ext cx="10532038" cy="638175"/>
            <a:chOff x="1193797" y="3898626"/>
            <a:chExt cx="10532038" cy="638175"/>
          </a:xfrm>
        </p:grpSpPr>
        <p:pic>
          <p:nvPicPr>
            <p:cNvPr id="11" name="Picture 10">
              <a:extLst>
                <a:ext uri="{FF2B5EF4-FFF2-40B4-BE49-F238E27FC236}">
                  <a16:creationId xmlns:a16="http://schemas.microsoft.com/office/drawing/2014/main" id="{83F252B2-84F1-4AED-A1A9-04ECCE648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797" y="3898626"/>
              <a:ext cx="2105025" cy="638175"/>
            </a:xfrm>
            <a:prstGeom prst="rect">
              <a:avLst/>
            </a:prstGeom>
            <a:ln w="28575">
              <a:solidFill>
                <a:srgbClr val="C00000"/>
              </a:solidFill>
            </a:ln>
          </p:spPr>
        </p:pic>
        <p:sp>
          <p:nvSpPr>
            <p:cNvPr id="14" name="Content Placeholder 2">
              <a:extLst>
                <a:ext uri="{FF2B5EF4-FFF2-40B4-BE49-F238E27FC236}">
                  <a16:creationId xmlns:a16="http://schemas.microsoft.com/office/drawing/2014/main" id="{DD179E9D-8549-49F8-889D-5DC93CA16EEF}"/>
                </a:ext>
              </a:extLst>
            </p:cNvPr>
            <p:cNvSpPr txBox="1">
              <a:spLocks/>
            </p:cNvSpPr>
            <p:nvPr/>
          </p:nvSpPr>
          <p:spPr>
            <a:xfrm>
              <a:off x="3718858" y="3916017"/>
              <a:ext cx="8006977" cy="6033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Segoe UI Light" panose="020B0502040204020203" pitchFamily="34" charset="0"/>
                  <a:cs typeface="Segoe UI Light" panose="020B0502040204020203" pitchFamily="34" charset="0"/>
                </a:rPr>
                <a:t>This application has achieved: Oracle Exadata Ready, Oracle Database Ready, Oracle Linux Ready.</a:t>
              </a:r>
            </a:p>
          </p:txBody>
        </p:sp>
      </p:grpSp>
      <p:grpSp>
        <p:nvGrpSpPr>
          <p:cNvPr id="7" name="Group 6">
            <a:extLst>
              <a:ext uri="{FF2B5EF4-FFF2-40B4-BE49-F238E27FC236}">
                <a16:creationId xmlns:a16="http://schemas.microsoft.com/office/drawing/2014/main" id="{5DC03A29-21EA-4B5E-9F0E-62DBAB6EDD38}"/>
              </a:ext>
            </a:extLst>
          </p:cNvPr>
          <p:cNvGrpSpPr/>
          <p:nvPr/>
        </p:nvGrpSpPr>
        <p:grpSpPr>
          <a:xfrm>
            <a:off x="565147" y="1534604"/>
            <a:ext cx="11160685" cy="1172737"/>
            <a:chOff x="565147" y="1534604"/>
            <a:chExt cx="11160685" cy="1172737"/>
          </a:xfrm>
        </p:grpSpPr>
        <p:pic>
          <p:nvPicPr>
            <p:cNvPr id="5" name="Picture 4">
              <a:extLst>
                <a:ext uri="{FF2B5EF4-FFF2-40B4-BE49-F238E27FC236}">
                  <a16:creationId xmlns:a16="http://schemas.microsoft.com/office/drawing/2014/main" id="{267A163A-39D9-4D90-B726-EB41A54F5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0172" y="1758909"/>
              <a:ext cx="628650" cy="628650"/>
            </a:xfrm>
            <a:prstGeom prst="rect">
              <a:avLst/>
            </a:prstGeom>
            <a:ln w="28575">
              <a:solidFill>
                <a:srgbClr val="C00000"/>
              </a:solidFill>
            </a:ln>
          </p:spPr>
        </p:pic>
        <p:pic>
          <p:nvPicPr>
            <p:cNvPr id="13" name="Picture 12">
              <a:extLst>
                <a:ext uri="{FF2B5EF4-FFF2-40B4-BE49-F238E27FC236}">
                  <a16:creationId xmlns:a16="http://schemas.microsoft.com/office/drawing/2014/main" id="{8116498D-64CA-4B63-96E5-06BE3374B7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147" y="1764757"/>
              <a:ext cx="1981200" cy="638175"/>
            </a:xfrm>
            <a:prstGeom prst="rect">
              <a:avLst/>
            </a:prstGeom>
            <a:ln w="28575">
              <a:solidFill>
                <a:srgbClr val="C00000"/>
              </a:solidFill>
            </a:ln>
          </p:spPr>
        </p:pic>
        <p:sp>
          <p:nvSpPr>
            <p:cNvPr id="16" name="Content Placeholder 2">
              <a:extLst>
                <a:ext uri="{FF2B5EF4-FFF2-40B4-BE49-F238E27FC236}">
                  <a16:creationId xmlns:a16="http://schemas.microsoft.com/office/drawing/2014/main" id="{CD288F9D-76A2-4125-A96E-AF135FE3EDCB}"/>
                </a:ext>
              </a:extLst>
            </p:cNvPr>
            <p:cNvSpPr txBox="1">
              <a:spLocks/>
            </p:cNvSpPr>
            <p:nvPr/>
          </p:nvSpPr>
          <p:spPr>
            <a:xfrm>
              <a:off x="3718855" y="1534604"/>
              <a:ext cx="8006977" cy="11727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Segoe UI Light" panose="020B0502040204020203" pitchFamily="34" charset="0"/>
                  <a:cs typeface="Segoe UI Light" panose="020B0502040204020203" pitchFamily="34" charset="0"/>
                </a:rPr>
                <a:t>Available on Microsoft Azure Marketplace with a IaaS based solution, combining high-productivity application development, change management and Cloud/on-premises/hybrid development and deployment. .</a:t>
              </a:r>
            </a:p>
          </p:txBody>
        </p:sp>
      </p:grpSp>
      <p:grpSp>
        <p:nvGrpSpPr>
          <p:cNvPr id="21" name="Group 20">
            <a:extLst>
              <a:ext uri="{FF2B5EF4-FFF2-40B4-BE49-F238E27FC236}">
                <a16:creationId xmlns:a16="http://schemas.microsoft.com/office/drawing/2014/main" id="{76B92F3E-88F7-4CE1-B4D2-DA62BC6E2CAB}"/>
              </a:ext>
            </a:extLst>
          </p:cNvPr>
          <p:cNvGrpSpPr/>
          <p:nvPr/>
        </p:nvGrpSpPr>
        <p:grpSpPr>
          <a:xfrm>
            <a:off x="1803397" y="5364178"/>
            <a:ext cx="9922436" cy="638175"/>
            <a:chOff x="1803397" y="4718726"/>
            <a:chExt cx="9922436" cy="638175"/>
          </a:xfrm>
        </p:grpSpPr>
        <p:pic>
          <p:nvPicPr>
            <p:cNvPr id="15" name="Picture 14">
              <a:extLst>
                <a:ext uri="{FF2B5EF4-FFF2-40B4-BE49-F238E27FC236}">
                  <a16:creationId xmlns:a16="http://schemas.microsoft.com/office/drawing/2014/main" id="{E07B3ED8-5E26-4749-9224-60C53F3C01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3397" y="4718726"/>
              <a:ext cx="1495425" cy="638175"/>
            </a:xfrm>
            <a:prstGeom prst="rect">
              <a:avLst/>
            </a:prstGeom>
            <a:ln w="28575">
              <a:solidFill>
                <a:srgbClr val="C00000"/>
              </a:solidFill>
            </a:ln>
          </p:spPr>
        </p:pic>
        <p:sp>
          <p:nvSpPr>
            <p:cNvPr id="19" name="Content Placeholder 2">
              <a:extLst>
                <a:ext uri="{FF2B5EF4-FFF2-40B4-BE49-F238E27FC236}">
                  <a16:creationId xmlns:a16="http://schemas.microsoft.com/office/drawing/2014/main" id="{B81913D0-387E-4B03-9E2F-D228BFECEA7E}"/>
                </a:ext>
              </a:extLst>
            </p:cNvPr>
            <p:cNvSpPr txBox="1">
              <a:spLocks/>
            </p:cNvSpPr>
            <p:nvPr/>
          </p:nvSpPr>
          <p:spPr>
            <a:xfrm>
              <a:off x="3718856" y="4736117"/>
              <a:ext cx="8006977" cy="6033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a:latin typeface="Segoe UI Light" panose="020B0502040204020203" pitchFamily="34" charset="0"/>
                  <a:cs typeface="Segoe UI Light" panose="020B0502040204020203" pitchFamily="34" charset="0"/>
                </a:rPr>
                <a:t>OutSystems</a:t>
              </a:r>
              <a:r>
                <a:rPr lang="en-US" sz="2000" dirty="0">
                  <a:latin typeface="Segoe UI Light" panose="020B0502040204020203" pitchFamily="34" charset="0"/>
                  <a:cs typeface="Segoe UI Light" panose="020B0502040204020203" pitchFamily="34" charset="0"/>
                </a:rPr>
                <a:t> offers a PaaS based solution allowing customers to build, deploy and manage enterprise-class web and mobile applications.</a:t>
              </a:r>
            </a:p>
          </p:txBody>
        </p:sp>
      </p:grpSp>
    </p:spTree>
    <p:extLst>
      <p:ext uri="{BB962C8B-B14F-4D97-AF65-F5344CB8AC3E}">
        <p14:creationId xmlns:p14="http://schemas.microsoft.com/office/powerpoint/2010/main" val="76134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7"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anim calcmode="lin" valueType="num">
                                      <p:cBhvr>
                                        <p:cTn id="20" dur="250" fill="hold"/>
                                        <p:tgtEl>
                                          <p:spTgt spid="20"/>
                                        </p:tgtEl>
                                        <p:attrNameLst>
                                          <p:attrName>ppt_x</p:attrName>
                                        </p:attrNameLst>
                                      </p:cBhvr>
                                      <p:tavLst>
                                        <p:tav tm="0">
                                          <p:val>
                                            <p:strVal val="#ppt_x"/>
                                          </p:val>
                                        </p:tav>
                                        <p:tav tm="100000">
                                          <p:val>
                                            <p:strVal val="#ppt_x"/>
                                          </p:val>
                                        </p:tav>
                                      </p:tavLst>
                                    </p:anim>
                                    <p:anim calcmode="lin" valueType="num">
                                      <p:cBhvr>
                                        <p:cTn id="21" dur="25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50"/>
                                        <p:tgtEl>
                                          <p:spTgt spid="21"/>
                                        </p:tgtEl>
                                      </p:cBhvr>
                                    </p:animEffect>
                                    <p:anim calcmode="lin" valueType="num">
                                      <p:cBhvr>
                                        <p:cTn id="26" dur="250" fill="hold"/>
                                        <p:tgtEl>
                                          <p:spTgt spid="21"/>
                                        </p:tgtEl>
                                        <p:attrNameLst>
                                          <p:attrName>ppt_x</p:attrName>
                                        </p:attrNameLst>
                                      </p:cBhvr>
                                      <p:tavLst>
                                        <p:tav tm="0">
                                          <p:val>
                                            <p:strVal val="#ppt_x"/>
                                          </p:val>
                                        </p:tav>
                                        <p:tav tm="100000">
                                          <p:val>
                                            <p:strVal val="#ppt_x"/>
                                          </p:val>
                                        </p:tav>
                                      </p:tavLst>
                                    </p:anim>
                                    <p:anim calcmode="lin" valueType="num">
                                      <p:cBhvr>
                                        <p:cTn id="27"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656071C-FB21-4DD6-B9D3-CD46C732E14F}"/>
              </a:ext>
            </a:extLst>
          </p:cNvPr>
          <p:cNvSpPr/>
          <p:nvPr/>
        </p:nvSpPr>
        <p:spPr>
          <a:xfrm>
            <a:off x="5670550" y="0"/>
            <a:ext cx="65214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Content Placeholder 2"/>
          <p:cNvSpPr>
            <a:spLocks noGrp="1"/>
          </p:cNvSpPr>
          <p:nvPr>
            <p:ph idx="1"/>
          </p:nvPr>
        </p:nvSpPr>
        <p:spPr>
          <a:xfrm>
            <a:off x="381001" y="1843088"/>
            <a:ext cx="4991100" cy="3630928"/>
          </a:xfrm>
        </p:spPr>
        <p:txBody>
          <a:bodyPr>
            <a:normAutofit fontScale="92500"/>
          </a:bodyPr>
          <a:lstStyle/>
          <a:p>
            <a:r>
              <a:rPr lang="pt-PT" dirty="0"/>
              <a:t>MORE THAN 130 GLOBAL PARTNERS</a:t>
            </a:r>
          </a:p>
          <a:p>
            <a:endParaRPr lang="pt-PT" dirty="0"/>
          </a:p>
          <a:p>
            <a:r>
              <a:rPr lang="pt-PT" dirty="0"/>
              <a:t>ACTIVITY</a:t>
            </a:r>
          </a:p>
          <a:p>
            <a:pPr lvl="1"/>
            <a:r>
              <a:rPr lang="pt-PT" dirty="0"/>
              <a:t>EUROPE, US, LATIN AMERICA, SOUTH AFRICA AND RECENTLY ASIA</a:t>
            </a:r>
          </a:p>
          <a:p>
            <a:endParaRPr lang="en-US" dirty="0"/>
          </a:p>
          <a:p>
            <a:r>
              <a:rPr lang="en-US" sz="1200" u="sng" dirty="0">
                <a:solidFill>
                  <a:srgbClr val="0563C1"/>
                </a:solidFill>
                <a:latin typeface="Segoe UI" panose="020B0502040204020203" pitchFamily="34" charset="0"/>
                <a:ea typeface="Calibri" panose="020F0502020204030204" pitchFamily="34" charset="0"/>
                <a:hlinkClick r:id="rId2"/>
              </a:rPr>
              <a:t>Outsystems partner program is growing 51% YoY</a:t>
            </a:r>
            <a:endParaRPr lang="en-US" sz="1200" u="sng" dirty="0">
              <a:solidFill>
                <a:srgbClr val="0563C1"/>
              </a:solidFill>
              <a:latin typeface="Segoe UI" panose="020B0502040204020203" pitchFamily="34" charset="0"/>
              <a:ea typeface="Calibri" panose="020F0502020204030204" pitchFamily="34" charset="0"/>
            </a:endParaRPr>
          </a:p>
          <a:p>
            <a:r>
              <a:rPr lang="en-US" sz="1300" u="sng" dirty="0">
                <a:solidFill>
                  <a:srgbClr val="0563C1"/>
                </a:solidFill>
                <a:latin typeface="Segoe UI" panose="020B0502040204020203" pitchFamily="34" charset="0"/>
                <a:ea typeface="Calibri" panose="020F0502020204030204" pitchFamily="34" charset="0"/>
                <a:hlinkClick r:id="rId3"/>
              </a:rPr>
              <a:t>Partnership with Deloitte in Jun 2016 for Center of Excellence</a:t>
            </a:r>
            <a:endParaRPr lang="en-US" sz="1300" dirty="0"/>
          </a:p>
          <a:p>
            <a:endParaRPr lang="en-US" sz="2200" u="sng" dirty="0">
              <a:solidFill>
                <a:srgbClr val="0563C1"/>
              </a:solidFill>
              <a:latin typeface="Segoe UI" panose="020B0502040204020203" pitchFamily="34" charset="0"/>
              <a:ea typeface="Calibri" panose="020F0502020204030204" pitchFamily="34" charset="0"/>
            </a:endParaRPr>
          </a:p>
          <a:p>
            <a:endParaRPr lang="en-US" sz="2200" dirty="0"/>
          </a:p>
          <a:p>
            <a:endParaRPr lang="pt-PT" dirty="0"/>
          </a:p>
          <a:p>
            <a:endParaRPr lang="pt-PT" dirty="0"/>
          </a:p>
          <a:p>
            <a:endParaRPr lang="pt-PT" dirty="0"/>
          </a:p>
        </p:txBody>
      </p:sp>
      <p:pic>
        <p:nvPicPr>
          <p:cNvPr id="4" name="Picture 3"/>
          <p:cNvPicPr>
            <a:picLocks noChangeAspect="1"/>
          </p:cNvPicPr>
          <p:nvPr/>
        </p:nvPicPr>
        <p:blipFill>
          <a:blip r:embed="rId4"/>
          <a:stretch>
            <a:fillRect/>
          </a:stretch>
        </p:blipFill>
        <p:spPr>
          <a:xfrm>
            <a:off x="5979304" y="487806"/>
            <a:ext cx="3673539" cy="1296543"/>
          </a:xfrm>
          <a:prstGeom prst="rect">
            <a:avLst/>
          </a:prstGeom>
        </p:spPr>
      </p:pic>
      <p:pic>
        <p:nvPicPr>
          <p:cNvPr id="5" name="Picture 4"/>
          <p:cNvPicPr>
            <a:picLocks noChangeAspect="1"/>
          </p:cNvPicPr>
          <p:nvPr/>
        </p:nvPicPr>
        <p:blipFill>
          <a:blip r:embed="rId5"/>
          <a:stretch>
            <a:fillRect/>
          </a:stretch>
        </p:blipFill>
        <p:spPr>
          <a:xfrm>
            <a:off x="7816073" y="1673886"/>
            <a:ext cx="3945861" cy="1268530"/>
          </a:xfrm>
          <a:prstGeom prst="rect">
            <a:avLst/>
          </a:prstGeom>
        </p:spPr>
      </p:pic>
      <p:pic>
        <p:nvPicPr>
          <p:cNvPr id="6" name="Picture 5"/>
          <p:cNvPicPr>
            <a:picLocks noChangeAspect="1"/>
          </p:cNvPicPr>
          <p:nvPr/>
        </p:nvPicPr>
        <p:blipFill>
          <a:blip r:embed="rId6"/>
          <a:stretch>
            <a:fillRect/>
          </a:stretch>
        </p:blipFill>
        <p:spPr>
          <a:xfrm>
            <a:off x="6101175" y="2944561"/>
            <a:ext cx="2057920" cy="1033302"/>
          </a:xfrm>
          <a:prstGeom prst="rect">
            <a:avLst/>
          </a:prstGeom>
        </p:spPr>
      </p:pic>
      <p:pic>
        <p:nvPicPr>
          <p:cNvPr id="7" name="Picture 6"/>
          <p:cNvPicPr>
            <a:picLocks noChangeAspect="1"/>
          </p:cNvPicPr>
          <p:nvPr/>
        </p:nvPicPr>
        <p:blipFill>
          <a:blip r:embed="rId7"/>
          <a:stretch>
            <a:fillRect/>
          </a:stretch>
        </p:blipFill>
        <p:spPr>
          <a:xfrm>
            <a:off x="8718769" y="3776564"/>
            <a:ext cx="3043165" cy="1078769"/>
          </a:xfrm>
          <a:prstGeom prst="rect">
            <a:avLst/>
          </a:prstGeom>
        </p:spPr>
      </p:pic>
      <p:pic>
        <p:nvPicPr>
          <p:cNvPr id="8" name="Picture 7"/>
          <p:cNvPicPr>
            <a:picLocks noChangeAspect="1"/>
          </p:cNvPicPr>
          <p:nvPr/>
        </p:nvPicPr>
        <p:blipFill>
          <a:blip r:embed="rId8"/>
          <a:stretch>
            <a:fillRect/>
          </a:stretch>
        </p:blipFill>
        <p:spPr>
          <a:xfrm>
            <a:off x="6345186" y="4760424"/>
            <a:ext cx="2639723" cy="1417908"/>
          </a:xfrm>
          <a:prstGeom prst="rect">
            <a:avLst/>
          </a:prstGeom>
        </p:spPr>
      </p:pic>
      <p:pic>
        <p:nvPicPr>
          <p:cNvPr id="11" name="Picture 10"/>
          <p:cNvPicPr>
            <a:picLocks noChangeAspect="1"/>
          </p:cNvPicPr>
          <p:nvPr/>
        </p:nvPicPr>
        <p:blipFill>
          <a:blip r:embed="rId9"/>
          <a:stretch>
            <a:fillRect/>
          </a:stretch>
        </p:blipFill>
        <p:spPr>
          <a:xfrm>
            <a:off x="9448281" y="5408105"/>
            <a:ext cx="2063931" cy="936621"/>
          </a:xfrm>
          <a:prstGeom prst="rect">
            <a:avLst/>
          </a:prstGeom>
        </p:spPr>
      </p:pic>
      <p:sp>
        <p:nvSpPr>
          <p:cNvPr id="13" name="Title 1">
            <a:extLst>
              <a:ext uri="{FF2B5EF4-FFF2-40B4-BE49-F238E27FC236}">
                <a16:creationId xmlns:a16="http://schemas.microsoft.com/office/drawing/2014/main" id="{352FE7B4-AD3B-44AA-9576-039F7C6E9B75}"/>
              </a:ext>
            </a:extLst>
          </p:cNvPr>
          <p:cNvSpPr txBox="1">
            <a:spLocks/>
          </p:cNvSpPr>
          <p:nvPr/>
        </p:nvSpPr>
        <p:spPr>
          <a:xfrm>
            <a:off x="609600" y="2707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pt-PT" b="1" dirty="0"/>
              <a:t>Partnerships</a:t>
            </a:r>
            <a:endParaRPr lang="pt-PT" dirty="0"/>
          </a:p>
        </p:txBody>
      </p:sp>
      <p:pic>
        <p:nvPicPr>
          <p:cNvPr id="19" name="Picture 18">
            <a:extLst>
              <a:ext uri="{FF2B5EF4-FFF2-40B4-BE49-F238E27FC236}">
                <a16:creationId xmlns:a16="http://schemas.microsoft.com/office/drawing/2014/main" id="{05DA055A-08D4-4CCF-897F-7CFB5BC82F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6675" y="5530333"/>
            <a:ext cx="2933700" cy="381000"/>
          </a:xfrm>
          <a:prstGeom prst="rect">
            <a:avLst/>
          </a:prstGeom>
        </p:spPr>
      </p:pic>
    </p:spTree>
    <p:extLst>
      <p:ext uri="{BB962C8B-B14F-4D97-AF65-F5344CB8AC3E}">
        <p14:creationId xmlns:p14="http://schemas.microsoft.com/office/powerpoint/2010/main" val="378021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rPr>
              <a:t>What Analysts Say About </a:t>
            </a:r>
            <a:r>
              <a:rPr lang="en-US" b="1" dirty="0" err="1">
                <a:effectLst/>
              </a:rPr>
              <a:t>OutSystems</a:t>
            </a:r>
            <a:r>
              <a:rPr lang="en-US" b="1" dirty="0">
                <a:effectLst/>
              </a:rPr>
              <a:t> </a:t>
            </a:r>
            <a:r>
              <a:rPr lang="pt-PT" dirty="0"/>
              <a:t>(2016)</a:t>
            </a:r>
          </a:p>
        </p:txBody>
      </p:sp>
      <p:sp>
        <p:nvSpPr>
          <p:cNvPr id="4" name="TextBox 3"/>
          <p:cNvSpPr txBox="1"/>
          <p:nvPr/>
        </p:nvSpPr>
        <p:spPr>
          <a:xfrm>
            <a:off x="359710" y="1607563"/>
            <a:ext cx="10526751" cy="923330"/>
          </a:xfrm>
          <a:prstGeom prst="rect">
            <a:avLst/>
          </a:prstGeom>
          <a:noFill/>
        </p:spPr>
        <p:txBody>
          <a:bodyPr wrap="square" rtlCol="0">
            <a:spAutoFit/>
          </a:bodyPr>
          <a:lstStyle/>
          <a:p>
            <a:r>
              <a:rPr lang="en-US" b="1" dirty="0">
                <a:solidFill>
                  <a:schemeClr val="bg1"/>
                </a:solidFill>
                <a:latin typeface="Segoe UI" panose="020B0502040204020203" pitchFamily="34" charset="0"/>
                <a:cs typeface="Segoe UI" panose="020B0502040204020203" pitchFamily="34" charset="0"/>
              </a:rPr>
              <a:t>Visionary</a:t>
            </a:r>
            <a:r>
              <a:rPr lang="en-US" dirty="0">
                <a:solidFill>
                  <a:schemeClr val="bg1"/>
                </a:solidFill>
                <a:latin typeface="Segoe UI" panose="020B0502040204020203" pitchFamily="34" charset="0"/>
                <a:cs typeface="Segoe UI" panose="020B0502040204020203" pitchFamily="34" charset="0"/>
              </a:rPr>
              <a:t> in the </a:t>
            </a:r>
            <a:r>
              <a:rPr lang="en-US" u="sng" dirty="0">
                <a:solidFill>
                  <a:schemeClr val="bg1"/>
                </a:solidFill>
                <a:latin typeface="Segoe UI" panose="020B0502040204020203" pitchFamily="34" charset="0"/>
                <a:cs typeface="Segoe UI" panose="020B0502040204020203" pitchFamily="34" charset="0"/>
                <a:hlinkClick r:id="rId2"/>
              </a:rPr>
              <a:t>2016 Gartner Magic Quadrant for Enterprise Application Platform as a Service</a:t>
            </a:r>
            <a:endParaRPr lang="en-US" dirty="0">
              <a:solidFill>
                <a:schemeClr val="bg1"/>
              </a:solidFill>
              <a:latin typeface="Segoe UI" panose="020B0502040204020203" pitchFamily="34" charset="0"/>
              <a:cs typeface="Segoe UI" panose="020B0502040204020203" pitchFamily="34" charset="0"/>
            </a:endParaRPr>
          </a:p>
          <a:p>
            <a:r>
              <a:rPr lang="en-US" b="1" dirty="0">
                <a:solidFill>
                  <a:schemeClr val="bg1"/>
                </a:solidFill>
                <a:latin typeface="Segoe UI" panose="020B0502040204020203" pitchFamily="34" charset="0"/>
                <a:cs typeface="Segoe UI" panose="020B0502040204020203" pitchFamily="34" charset="0"/>
              </a:rPr>
              <a:t>Visionary</a:t>
            </a:r>
            <a:r>
              <a:rPr lang="en-US" dirty="0">
                <a:solidFill>
                  <a:schemeClr val="bg1"/>
                </a:solidFill>
                <a:latin typeface="Segoe UI" panose="020B0502040204020203" pitchFamily="34" charset="0"/>
                <a:cs typeface="Segoe UI" panose="020B0502040204020203" pitchFamily="34" charset="0"/>
              </a:rPr>
              <a:t> in the Jun 2016 </a:t>
            </a:r>
            <a:r>
              <a:rPr lang="en-US" u="sng" dirty="0">
                <a:solidFill>
                  <a:schemeClr val="bg1"/>
                </a:solidFill>
                <a:latin typeface="Segoe UI" panose="020B0502040204020203" pitchFamily="34" charset="0"/>
                <a:cs typeface="Segoe UI" panose="020B0502040204020203" pitchFamily="34" charset="0"/>
                <a:hlinkClick r:id="rId3"/>
              </a:rPr>
              <a:t>Magic Quadrant for Mobile App Development Platforms</a:t>
            </a:r>
            <a:endParaRPr lang="en-US" dirty="0">
              <a:solidFill>
                <a:schemeClr val="bg1"/>
              </a:solidFill>
              <a:latin typeface="Segoe UI" panose="020B0502040204020203" pitchFamily="34" charset="0"/>
              <a:cs typeface="Segoe UI" panose="020B0502040204020203" pitchFamily="34" charset="0"/>
            </a:endParaRPr>
          </a:p>
          <a:p>
            <a:r>
              <a:rPr lang="en-US" b="1" dirty="0">
                <a:solidFill>
                  <a:schemeClr val="bg1"/>
                </a:solidFill>
                <a:latin typeface="Segoe UI" panose="020B0502040204020203" pitchFamily="34" charset="0"/>
                <a:cs typeface="Segoe UI" panose="020B0502040204020203" pitchFamily="34" charset="0"/>
              </a:rPr>
              <a:t>Leader</a:t>
            </a:r>
            <a:r>
              <a:rPr lang="en-US" dirty="0">
                <a:solidFill>
                  <a:schemeClr val="bg1"/>
                </a:solidFill>
                <a:latin typeface="Segoe UI" panose="020B0502040204020203" pitchFamily="34" charset="0"/>
                <a:cs typeface="Segoe UI" panose="020B0502040204020203" pitchFamily="34" charset="0"/>
              </a:rPr>
              <a:t> in the </a:t>
            </a:r>
            <a:r>
              <a:rPr lang="en-US" u="sng" dirty="0">
                <a:solidFill>
                  <a:schemeClr val="bg1"/>
                </a:solidFill>
                <a:latin typeface="Segoe UI" panose="020B0502040204020203" pitchFamily="34" charset="0"/>
                <a:cs typeface="Segoe UI" panose="020B0502040204020203" pitchFamily="34" charset="0"/>
                <a:hlinkClick r:id="rId4"/>
              </a:rPr>
              <a:t>Q2 2016 Forrester Wave on Low-Code Development Platforms</a:t>
            </a:r>
            <a:endParaRPr lang="en-US" dirty="0">
              <a:solidFill>
                <a:schemeClr val="bg1"/>
              </a:solidFill>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8626A241-3EE5-4C01-AAAC-D8A45C7B3C44}"/>
              </a:ext>
            </a:extLst>
          </p:cNvPr>
          <p:cNvGrpSpPr/>
          <p:nvPr/>
        </p:nvGrpSpPr>
        <p:grpSpPr>
          <a:xfrm>
            <a:off x="8057852" y="2757631"/>
            <a:ext cx="3587176" cy="3524243"/>
            <a:chOff x="8057852" y="2757631"/>
            <a:chExt cx="3587176" cy="3524243"/>
          </a:xfrm>
        </p:grpSpPr>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7852" y="2757631"/>
              <a:ext cx="3587176" cy="3524243"/>
            </a:xfrm>
            <a:prstGeom prst="rect">
              <a:avLst/>
            </a:prstGeom>
          </p:spPr>
        </p:pic>
        <p:sp>
          <p:nvSpPr>
            <p:cNvPr id="8" name="Oval 7"/>
            <p:cNvSpPr/>
            <p:nvPr/>
          </p:nvSpPr>
          <p:spPr>
            <a:xfrm>
              <a:off x="11333084" y="3269941"/>
              <a:ext cx="269289" cy="29000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grpSp>
        <p:nvGrpSpPr>
          <p:cNvPr id="11" name="Group 10">
            <a:extLst>
              <a:ext uri="{FF2B5EF4-FFF2-40B4-BE49-F238E27FC236}">
                <a16:creationId xmlns:a16="http://schemas.microsoft.com/office/drawing/2014/main" id="{4BDB16CA-713A-4848-AADC-453863E6BA46}"/>
              </a:ext>
            </a:extLst>
          </p:cNvPr>
          <p:cNvGrpSpPr/>
          <p:nvPr/>
        </p:nvGrpSpPr>
        <p:grpSpPr>
          <a:xfrm>
            <a:off x="4394225" y="2757631"/>
            <a:ext cx="3438525" cy="3333750"/>
            <a:chOff x="4394225" y="2948124"/>
            <a:chExt cx="3438525" cy="3333750"/>
          </a:xfrm>
        </p:grpSpPr>
        <p:pic>
          <p:nvPicPr>
            <p:cNvPr id="7" name="Picture 6"/>
            <p:cNvPicPr>
              <a:picLocks noChangeAspect="1"/>
            </p:cNvPicPr>
            <p:nvPr/>
          </p:nvPicPr>
          <p:blipFill>
            <a:blip r:embed="rId6"/>
            <a:stretch>
              <a:fillRect/>
            </a:stretch>
          </p:blipFill>
          <p:spPr>
            <a:xfrm>
              <a:off x="4394225" y="2948124"/>
              <a:ext cx="3438525" cy="3333750"/>
            </a:xfrm>
            <a:prstGeom prst="rect">
              <a:avLst/>
            </a:prstGeom>
          </p:spPr>
        </p:pic>
        <p:sp>
          <p:nvSpPr>
            <p:cNvPr id="9" name="Oval 8"/>
            <p:cNvSpPr/>
            <p:nvPr/>
          </p:nvSpPr>
          <p:spPr>
            <a:xfrm>
              <a:off x="6428172" y="4511335"/>
              <a:ext cx="188652" cy="1938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grpSp>
        <p:nvGrpSpPr>
          <p:cNvPr id="3" name="Group 2">
            <a:extLst>
              <a:ext uri="{FF2B5EF4-FFF2-40B4-BE49-F238E27FC236}">
                <a16:creationId xmlns:a16="http://schemas.microsoft.com/office/drawing/2014/main" id="{02F56115-F5D3-4A90-B1B6-9BFC2054B594}"/>
              </a:ext>
            </a:extLst>
          </p:cNvPr>
          <p:cNvGrpSpPr/>
          <p:nvPr/>
        </p:nvGrpSpPr>
        <p:grpSpPr>
          <a:xfrm>
            <a:off x="710375" y="2757631"/>
            <a:ext cx="3458748" cy="3549968"/>
            <a:chOff x="710375" y="2850833"/>
            <a:chExt cx="3458748" cy="3549968"/>
          </a:xfrm>
        </p:grpSpPr>
        <p:pic>
          <p:nvPicPr>
            <p:cNvPr id="5" name="Picture 4"/>
            <p:cNvPicPr>
              <a:picLocks noChangeAspect="1"/>
            </p:cNvPicPr>
            <p:nvPr/>
          </p:nvPicPr>
          <p:blipFill>
            <a:blip r:embed="rId7"/>
            <a:stretch>
              <a:fillRect/>
            </a:stretch>
          </p:blipFill>
          <p:spPr>
            <a:xfrm>
              <a:off x="710375" y="2850833"/>
              <a:ext cx="3458748" cy="3549968"/>
            </a:xfrm>
            <a:prstGeom prst="rect">
              <a:avLst/>
            </a:prstGeom>
          </p:spPr>
        </p:pic>
        <p:sp>
          <p:nvSpPr>
            <p:cNvPr id="10" name="Oval 9"/>
            <p:cNvSpPr/>
            <p:nvPr/>
          </p:nvSpPr>
          <p:spPr>
            <a:xfrm>
              <a:off x="2612253" y="4608250"/>
              <a:ext cx="188652" cy="1938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spTree>
    <p:extLst>
      <p:ext uri="{BB962C8B-B14F-4D97-AF65-F5344CB8AC3E}">
        <p14:creationId xmlns:p14="http://schemas.microsoft.com/office/powerpoint/2010/main" val="87603373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58A3ED4FF6E14A94E50F0F194C615F" ma:contentTypeVersion="7" ma:contentTypeDescription="Create a new document." ma:contentTypeScope="" ma:versionID="68e365d87ea8e33d387f191c496c6fe5">
  <xsd:schema xmlns:xsd="http://www.w3.org/2001/XMLSchema" xmlns:xs="http://www.w3.org/2001/XMLSchema" xmlns:p="http://schemas.microsoft.com/office/2006/metadata/properties" xmlns:ns1="http://schemas.microsoft.com/sharepoint/v3" xmlns:ns2="014874d7-e32f-4d28-a9be-3a8f38758c1e" targetNamespace="http://schemas.microsoft.com/office/2006/metadata/properties" ma:root="true" ma:fieldsID="0817f94207209527a0a590e2f79183c8" ns1:_="" ns2:_="">
    <xsd:import namespace="http://schemas.microsoft.com/sharepoint/v3"/>
    <xsd:import namespace="014874d7-e32f-4d28-a9be-3a8f38758c1e"/>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4874d7-e32f-4d28-a9be-3a8f38758c1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AD9B868-4AA0-4176-A1DE-41AB585FFC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4874d7-e32f-4d28-a9be-3a8f38758c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40EA60-1805-4BCE-A7B6-D0531E7CDE4E}">
  <ds:schemaRefs>
    <ds:schemaRef ds:uri="http://schemas.microsoft.com/sharepoint/v3/contenttype/forms"/>
  </ds:schemaRefs>
</ds:datastoreItem>
</file>

<file path=customXml/itemProps3.xml><?xml version="1.0" encoding="utf-8"?>
<ds:datastoreItem xmlns:ds="http://schemas.openxmlformats.org/officeDocument/2006/customXml" ds:itemID="{20BF93F7-280E-4EAD-885F-5F5ED2E8CAA2}">
  <ds:schemaRefs>
    <ds:schemaRef ds:uri="http://schemas.microsoft.com/office/2006/documentManagement/types"/>
    <ds:schemaRef ds:uri="http://schemas.microsoft.com/sharepoint/v3"/>
    <ds:schemaRef ds:uri="http://purl.org/dc/elements/1.1/"/>
    <ds:schemaRef ds:uri="http://schemas.openxmlformats.org/package/2006/metadata/core-properties"/>
    <ds:schemaRef ds:uri="http://schemas.microsoft.com/office/infopath/2007/PartnerControls"/>
    <ds:schemaRef ds:uri="http://purl.org/dc/terms/"/>
    <ds:schemaRef ds:uri="014874d7-e32f-4d28-a9be-3a8f38758c1e"/>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4135</TotalTime>
  <Words>722</Words>
  <Application>Microsoft Office PowerPoint</Application>
  <PresentationFormat>Widescreen</PresentationFormat>
  <Paragraphs>103</Paragraphs>
  <Slides>20</Slides>
  <Notes>1</Notes>
  <HiddenSlides>2</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Segoe UI</vt:lpstr>
      <vt:lpstr>Segoe UI Light</vt:lpstr>
      <vt:lpstr>Times New Roman</vt:lpstr>
      <vt:lpstr>Custom Design</vt:lpstr>
      <vt:lpstr>PowerPoint Presentation</vt:lpstr>
      <vt:lpstr>What is OutSystems?</vt:lpstr>
      <vt:lpstr>Global Presence</vt:lpstr>
      <vt:lpstr>FUNDING</vt:lpstr>
      <vt:lpstr>Customers Across Industries</vt:lpstr>
      <vt:lpstr>Customers in Portugal</vt:lpstr>
      <vt:lpstr>Technical Partnerships and Certifications </vt:lpstr>
      <vt:lpstr>PowerPoint Presentation</vt:lpstr>
      <vt:lpstr>What Analysts Say About OutSystems (2016)</vt:lpstr>
      <vt:lpstr>What Analysts Say About OutSystems (2017)</vt:lpstr>
      <vt:lpstr>VALUE PROPOSITION</vt:lpstr>
      <vt:lpstr>PowerPoint Presentation</vt:lpstr>
      <vt:lpstr>THE STRENGTHS</vt:lpstr>
      <vt:lpstr>THE CAUTIONS</vt:lpstr>
      <vt:lpstr>ARCHITECTURE</vt:lpstr>
      <vt:lpstr>RESOURCES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Calado de Sousa</dc:creator>
  <cp:lastModifiedBy>João Almeida</cp:lastModifiedBy>
  <cp:revision>81</cp:revision>
  <dcterms:created xsi:type="dcterms:W3CDTF">2016-09-16T13:48:35Z</dcterms:created>
  <dcterms:modified xsi:type="dcterms:W3CDTF">2017-07-16T21:53:53Z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0x0101008658A3ED4FF6E14A94E50F0F194C615F</vt:lpwstr>
  </property>
</Properties>
</file>